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916" autoAdjust="0"/>
    <p:restoredTop sz="94660"/>
  </p:normalViewPr>
  <p:slideViewPr>
    <p:cSldViewPr snapToGrid="0">
      <p:cViewPr>
        <p:scale>
          <a:sx n="125" d="100"/>
          <a:sy n="125" d="100"/>
        </p:scale>
        <p:origin x="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35.jp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 עם ציטו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נכון או לא נכו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g"/><Relationship Id="rId4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3AC8769-C490-4C91-B6FD-032F1D38A0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0983" y="639097"/>
            <a:ext cx="3352256" cy="3746634"/>
          </a:xfrm>
        </p:spPr>
        <p:txBody>
          <a:bodyPr>
            <a:normAutofit/>
          </a:bodyPr>
          <a:lstStyle/>
          <a:p>
            <a:r>
              <a:rPr lang="he-IL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מגישים:</a:t>
            </a:r>
            <a:br>
              <a:rPr lang="he-IL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he-IL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מתן גרינברג </a:t>
            </a:r>
            <a:br>
              <a:rPr lang="he-IL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he-IL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רועי מש</a:t>
            </a:r>
            <a:br>
              <a:rPr lang="he-IL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he-IL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בן גנדלר</a:t>
            </a:r>
            <a:br>
              <a:rPr lang="he-IL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he-IL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אחמד מצאלחה</a:t>
            </a:r>
            <a:b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F6792A9C-0A9C-4BBC-A436-ADEA9AB8DB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57243" y="4385732"/>
            <a:ext cx="4305670" cy="18282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https://console.firebase.google.com/</a:t>
            </a:r>
          </a:p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https://github.com/spyroy/near_buy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D7602436-C6E9-4B24-AC61-51F5954A0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9926" y="639098"/>
            <a:ext cx="5641132" cy="558472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7113926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8B0826B-9E34-4F72-98F4-8C67DFCAB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pPr algn="r"/>
            <a:r>
              <a:rPr lang="he-IL" b="1" i="1" u="sng" dirty="0">
                <a:solidFill>
                  <a:schemeClr val="accent6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תפריט לקוח מחובר</a:t>
            </a:r>
            <a:endParaRPr lang="en-US" b="1" i="1" u="sng" dirty="0">
              <a:solidFill>
                <a:schemeClr val="accent6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ED8FF3E6-1358-42BA-BBDD-D37B49C18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401" y="783227"/>
            <a:ext cx="3069195" cy="558035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חץ: למטה 5">
            <a:extLst>
              <a:ext uri="{FF2B5EF4-FFF2-40B4-BE49-F238E27FC236}">
                <a16:creationId xmlns:a16="http://schemas.microsoft.com/office/drawing/2014/main" id="{BF677ED9-6672-491E-A362-ED24ED7C4DF7}"/>
              </a:ext>
            </a:extLst>
          </p:cNvPr>
          <p:cNvSpPr/>
          <p:nvPr/>
        </p:nvSpPr>
        <p:spPr>
          <a:xfrm>
            <a:off x="5937421" y="2792627"/>
            <a:ext cx="317157" cy="5189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7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0.03009 L 0.00091 0.03009 C -0.00156 0.02963 -0.00391 0.0294 -0.00638 0.0287 C -0.00716 0.02847 -0.00781 0.02754 -0.00859 0.02754 C -0.01315 0.02662 -0.01771 0.02662 -0.0224 0.02615 C -0.02552 0.02569 -0.02865 0.02523 -0.0319 0.02477 C -0.04492 0.02523 -0.06003 0.0206 -0.07344 0.02754 C -0.07409 0.02778 -0.07487 0.02824 -0.07552 0.0287 C -0.0793 0.03541 -0.07487 0.02685 -0.07773 0.03518 C -0.07812 0.03634 -0.07878 0.03703 -0.07917 0.03773 C -0.07969 0.04051 -0.08073 0.04282 -0.0806 0.0456 C -0.0806 0.04606 -0.0806 0.06435 -0.07917 0.07014 C -0.07891 0.07176 -0.07826 0.07291 -0.07773 0.07407 C -0.07617 0.08495 -0.07839 0.07477 -0.07487 0.08194 C -0.0737 0.08426 -0.07344 0.08796 -0.07187 0.08958 C -0.07122 0.09051 -0.07057 0.09166 -0.06979 0.09236 C -0.06589 0.09537 -0.06445 0.09514 -0.06029 0.09629 L 0.06289 0.09352 C 0.06536 0.09352 0.08737 0.0912 0.09049 0.09097 C 0.09688 0.08727 0.09375 0.09051 0.09193 0.06504 C 0.0918 0.06227 0.09102 0.05995 0.09049 0.05717 C 0.09023 0.05602 0.08997 0.05463 0.08984 0.05347 C 0.08958 0.05162 0.0888 0.04606 0.08828 0.04421 C 0.08789 0.04282 0.0875 0.04166 0.08685 0.04051 C 0.0862 0.03912 0.08555 0.0375 0.08464 0.03657 C 0.08385 0.03565 0.08268 0.03565 0.08177 0.03518 C 0.0793 0.03403 0.07708 0.03217 0.07448 0.03125 C 0.07253 0.03078 0.06393 0.02916 0.06211 0.0287 C 0.06133 0.02824 0.06068 0.02778 0.0599 0.02754 C 0.05846 0.02685 0.05703 0.02615 0.0556 0.02615 C 0.03789 0.02569 0.01003 0.0294 0.00091 0.03009 Z " pathEditMode="relative" ptsTypes="AAAAAAAAAAAAAAAAAAAAAAAAAAAAA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D9D4707-1578-43BC-9A8A-25C3A9605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8" name="מציין מיקום תוכן 7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1B25E6AF-3770-42F3-AC27-80A03B9850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65806" y="638822"/>
            <a:ext cx="3706812" cy="2788737"/>
          </a:xfr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F619C504-35D3-4CFB-9787-E1F1DA789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5114" y="329365"/>
            <a:ext cx="3227022" cy="5895287"/>
          </a:xfrm>
          <a:prstGeom prst="rect">
            <a:avLst/>
          </a:prstGeom>
        </p:spPr>
      </p:pic>
      <p:sp>
        <p:nvSpPr>
          <p:cNvPr id="12" name="חץ: למטה 11">
            <a:extLst>
              <a:ext uri="{FF2B5EF4-FFF2-40B4-BE49-F238E27FC236}">
                <a16:creationId xmlns:a16="http://schemas.microsoft.com/office/drawing/2014/main" id="{88D8E2B4-F883-4059-9E6D-13518659D073}"/>
              </a:ext>
            </a:extLst>
          </p:cNvPr>
          <p:cNvSpPr/>
          <p:nvPr/>
        </p:nvSpPr>
        <p:spPr>
          <a:xfrm>
            <a:off x="4980468" y="3493363"/>
            <a:ext cx="426128" cy="6658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586C66-8D79-44CD-AD5B-0341A42A9AC5}"/>
              </a:ext>
            </a:extLst>
          </p:cNvPr>
          <p:cNvSpPr txBox="1"/>
          <p:nvPr/>
        </p:nvSpPr>
        <p:spPr>
          <a:xfrm>
            <a:off x="7612380" y="3817620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sz="3600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תפריט </a:t>
            </a:r>
            <a:r>
              <a:rPr lang="he-IL" sz="3600" b="1" i="1" u="sng" cap="all" dirty="0">
                <a:ln w="3175" cmpd="sng"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החנויות </a:t>
            </a:r>
            <a:endParaRPr lang="en-IL" sz="3600" b="1" i="1" u="sng" cap="all" dirty="0">
              <a:ln w="3175" cmpd="sng">
                <a:noFill/>
              </a:ln>
              <a:solidFill>
                <a:schemeClr val="accent6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38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02986 L 0.00065 0.02986 L -0.01315 0.03102 C -0.01653 0.03148 -0.01992 0.03241 -0.02331 0.03241 C -0.04245 0.03241 -0.06172 0.03148 -0.08086 0.03102 C -0.08737 0.03148 -0.09401 0.03148 -0.10052 0.03241 C -0.1013 0.03241 -0.10208 0.0331 -0.10273 0.03357 C -0.10351 0.03426 -0.1043 0.03519 -0.10495 0.03611 C -0.10612 0.03819 -0.10755 0.04005 -0.10859 0.04259 L -0.11002 0.04653 C -0.11224 0.06273 -0.10937 0.04259 -0.11146 0.05556 C -0.11172 0.05741 -0.11198 0.05903 -0.11211 0.06088 C -0.11198 0.07199 -0.11198 0.08333 -0.11146 0.09444 C -0.11133 0.09722 -0.11028 0.09954 -0.11002 0.10232 C -0.1095 0.10671 -0.10924 0.10949 -0.10859 0.11389 C -0.10833 0.11528 -0.1082 0.11644 -0.10781 0.11782 C -0.10742 0.11921 -0.10677 0.12037 -0.10638 0.12153 C -0.10547 0.12454 -0.10508 0.12755 -0.10338 0.1294 C -0.10273 0.13009 -0.10195 0.13032 -0.1013 0.13079 C -0.10065 0.13241 -0.09948 0.13588 -0.09831 0.13704 C -0.09765 0.13796 -0.09687 0.13796 -0.09609 0.13843 L -0.0918 0.14352 C -0.09101 0.14444 -0.09036 0.1456 -0.08958 0.1463 C -0.08815 0.14699 -0.08659 0.14769 -0.08528 0.14884 C -0.08359 0.15023 -0.0819 0.15208 -0.08008 0.15278 C -0.07838 0.15324 -0.07669 0.15347 -0.075 0.15394 C -0.072 0.15579 -0.07005 0.15718 -0.06706 0.15787 C -0.06393 0.15857 -0.06068 0.1588 -0.05755 0.15926 L 0.00508 0.15648 C 0.01042 0.15625 0.01576 0.15602 0.0211 0.15532 C 0.02474 0.15463 0.02839 0.15324 0.03203 0.15278 C 0.03568 0.15208 0.03932 0.15185 0.04297 0.15139 L 0.08958 0.15278 C 0.09154 0.15278 0.09349 0.15394 0.09544 0.15394 C 0.1056 0.15394 0.11576 0.15301 0.12604 0.15278 C 0.12839 0.15185 0.13086 0.15116 0.13333 0.15 C 0.13425 0.14977 0.13516 0.14907 0.1362 0.14884 C 0.1457 0.1456 0.13763 0.14907 0.14414 0.1463 C 0.1487 0.14005 0.14623 0.14375 0.15143 0.13449 C 0.15195 0.1338 0.15261 0.13287 0.153 0.13194 L 0.15443 0.12801 C 0.15469 0.12639 0.15495 0.12477 0.15508 0.12292 C 0.15547 0.11991 0.1556 0.1169 0.15586 0.11389 C 0.15612 0.11134 0.15638 0.10857 0.15664 0.10602 C 0.15638 0.09491 0.15638 0.08357 0.15586 0.07245 C 0.15573 0.06968 0.15482 0.06736 0.15443 0.06458 C 0.153 0.05764 0.15443 0.06389 0.15222 0.05694 C 0.14987 0.04954 0.15195 0.0537 0.14935 0.04907 C 0.14909 0.04792 0.14909 0.0463 0.14857 0.04537 C 0.14714 0.04213 0.14597 0.04306 0.14414 0.04144 C 0.14063 0.03819 0.14349 0.03912 0.13985 0.0375 C 0.13867 0.03704 0.13737 0.03681 0.1362 0.03611 C 0.1306 0.0338 0.13711 0.03333 0.12526 0.03241 L 0.11003 0.03102 L 0.06849 0.03241 L 0.04076 0.03357 C 0.02748 0.0338 0.01406 0.03357 0.00065 0.02986 Z " pathEditMode="relative" ptsTypes="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25153E27-3DDD-463F-BD8E-D3AD98955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288" y="522819"/>
            <a:ext cx="2983522" cy="5449356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מציין מיקום תוכן 6">
            <a:extLst>
              <a:ext uri="{FF2B5EF4-FFF2-40B4-BE49-F238E27FC236}">
                <a16:creationId xmlns:a16="http://schemas.microsoft.com/office/drawing/2014/main" id="{B8B3D179-7247-4F28-B332-B85861EBD1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1446" y="522817"/>
            <a:ext cx="2983523" cy="5449358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מציין מיקום תוכן 13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1D848393-990D-41CD-848F-A82A1429E2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8964890" y="1610379"/>
            <a:ext cx="2983522" cy="2620749"/>
          </a:xfrm>
        </p:spPr>
      </p:pic>
      <p:sp>
        <p:nvSpPr>
          <p:cNvPr id="8" name="חץ: ימינה 7">
            <a:extLst>
              <a:ext uri="{FF2B5EF4-FFF2-40B4-BE49-F238E27FC236}">
                <a16:creationId xmlns:a16="http://schemas.microsoft.com/office/drawing/2014/main" id="{79EF4E9C-786B-4CF7-A14B-4B65ED5B4883}"/>
              </a:ext>
            </a:extLst>
          </p:cNvPr>
          <p:cNvSpPr/>
          <p:nvPr/>
        </p:nvSpPr>
        <p:spPr>
          <a:xfrm>
            <a:off x="4581525" y="3429000"/>
            <a:ext cx="989716" cy="40005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חץ: למטה 9">
            <a:extLst>
              <a:ext uri="{FF2B5EF4-FFF2-40B4-BE49-F238E27FC236}">
                <a16:creationId xmlns:a16="http://schemas.microsoft.com/office/drawing/2014/main" id="{5F996DD1-96ED-4B3F-A8E7-350376DE619A}"/>
              </a:ext>
            </a:extLst>
          </p:cNvPr>
          <p:cNvSpPr/>
          <p:nvPr/>
        </p:nvSpPr>
        <p:spPr>
          <a:xfrm>
            <a:off x="1566908" y="2405850"/>
            <a:ext cx="366079" cy="5149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2F0823-620D-410B-ABB1-2CB1DB145D0C}"/>
              </a:ext>
            </a:extLst>
          </p:cNvPr>
          <p:cNvSpPr txBox="1"/>
          <p:nvPr/>
        </p:nvSpPr>
        <p:spPr>
          <a:xfrm>
            <a:off x="9126961" y="445237"/>
            <a:ext cx="26593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חיפוש מהיר של מוצרים בתוך תפריט חנות</a:t>
            </a:r>
            <a:endParaRPr lang="en-IL" b="1" i="1" u="sng" dirty="0">
              <a:solidFill>
                <a:schemeClr val="accent6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818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2732 L -0.00013 0.02732 C -0.0069 0.02778 -0.01367 0.02778 -0.02044 0.02848 C -0.02148 0.02871 -0.0224 0.0294 -0.02344 0.02987 C -0.02982 0.03218 -0.02565 0.02987 -0.02995 0.03241 C -0.03047 0.0338 -0.03112 0.03496 -0.03138 0.03635 C -0.03203 0.03889 -0.03281 0.04399 -0.03281 0.04399 C -0.03268 0.05278 -0.03255 0.06135 -0.03216 0.06991 C -0.03203 0.0713 -0.03177 0.07269 -0.03138 0.07385 C -0.03099 0.07524 -0.03047 0.07639 -0.02995 0.07778 C -0.02969 0.07894 -0.02956 0.08033 -0.0293 0.08149 C -0.02878 0.08334 -0.02813 0.08496 -0.02773 0.08681 C -0.02773 0.08681 -0.02669 0.09514 -0.0263 0.09584 C -0.02578 0.09676 -0.02487 0.09676 -0.02409 0.09723 C -0.02031 0.0963 -0.01628 0.09584 -0.0125 0.09445 C -0.01003 0.09375 -0.00768 0.0926 -0.00521 0.0919 C 0.00391 0.08982 0.02695 0.08959 0.03047 0.08936 C 0.06107 0.08287 0.03529 0.0875 0.09531 0.08542 L 0.17604 0.08149 C 0.17799 0.06852 0.17839 0.06945 0.17682 0.05301 C 0.17643 0.04931 0.172 0.04468 0.17096 0.04399 C 0.16302 0.03936 0.17513 0.04676 0.16667 0.04028 C 0.16302 0.03727 0.16263 0.03797 0.15937 0.03635 C 0.14167 0.02686 0.17031 0.0338 0.11862 0.03241 L 0.04935 0.03102 C 0.0474 0.03079 0.04544 0.03056 0.04362 0.02987 C 0.04284 0.02963 0.04219 0.02894 0.04141 0.02848 C 0.04023 0.02801 0.03893 0.02755 0.03776 0.02732 C 0.03477 0.02639 0.02982 0.02524 0.02682 0.02477 L 0.00937 0.02593 C -0.00495 0.02732 0.00143 0.02709 -0.00013 0.02732 Z " pathEditMode="relative" ptsTypes="AAAAAAAAAAAAAAAAAAAAAAAAAAAAA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19F6C51-4B6F-4E67-94D4-CB7AE9048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1780" y="203057"/>
            <a:ext cx="6320709" cy="1035579"/>
          </a:xfrm>
        </p:spPr>
        <p:txBody>
          <a:bodyPr>
            <a:normAutofit fontScale="90000"/>
          </a:bodyPr>
          <a:lstStyle/>
          <a:p>
            <a:pPr algn="ctr"/>
            <a:r>
              <a:rPr lang="he-IL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אינטגרציה עם חייגן – חיוג לחנות</a:t>
            </a:r>
            <a:endParaRPr lang="en-US" b="1" i="1" u="sng" dirty="0">
              <a:solidFill>
                <a:schemeClr val="accent6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121B6CF2-A2E1-42AA-8F69-A447E71AA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2580" y="1388272"/>
            <a:ext cx="2568430" cy="4823346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מציין מיקום תוכן 4">
            <a:extLst>
              <a:ext uri="{FF2B5EF4-FFF2-40B4-BE49-F238E27FC236}">
                <a16:creationId xmlns:a16="http://schemas.microsoft.com/office/drawing/2014/main" id="{27E4B85E-595E-46F7-948D-DE18E468A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121" y="1238636"/>
            <a:ext cx="2801485" cy="5116869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מציין מיקום תוכן 5" descr="תמונה שמכילה טקסט, צילום מסך, טלפון, טלפון סלולרי&#10;&#10;התיאור נוצר באופן אוטומטי">
            <a:extLst>
              <a:ext uri="{FF2B5EF4-FFF2-40B4-BE49-F238E27FC236}">
                <a16:creationId xmlns:a16="http://schemas.microsoft.com/office/drawing/2014/main" id="{087D5BF3-318F-41DE-8F6E-F0DE7757B3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0899" y="1238636"/>
            <a:ext cx="2735140" cy="4972982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חץ: ימינה 9">
            <a:extLst>
              <a:ext uri="{FF2B5EF4-FFF2-40B4-BE49-F238E27FC236}">
                <a16:creationId xmlns:a16="http://schemas.microsoft.com/office/drawing/2014/main" id="{2942E4DD-FF71-48FF-8597-D2DBC99B0CC0}"/>
              </a:ext>
            </a:extLst>
          </p:cNvPr>
          <p:cNvSpPr/>
          <p:nvPr/>
        </p:nvSpPr>
        <p:spPr>
          <a:xfrm>
            <a:off x="3444358" y="3696004"/>
            <a:ext cx="1143000" cy="333375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חץ: ימינה 11">
            <a:extLst>
              <a:ext uri="{FF2B5EF4-FFF2-40B4-BE49-F238E27FC236}">
                <a16:creationId xmlns:a16="http://schemas.microsoft.com/office/drawing/2014/main" id="{D7C22AC5-5890-47BC-ADEE-11604FB33FBE}"/>
              </a:ext>
            </a:extLst>
          </p:cNvPr>
          <p:cNvSpPr/>
          <p:nvPr/>
        </p:nvSpPr>
        <p:spPr>
          <a:xfrm>
            <a:off x="7882809" y="3797070"/>
            <a:ext cx="1143000" cy="333375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חץ: למטה 10">
            <a:extLst>
              <a:ext uri="{FF2B5EF4-FFF2-40B4-BE49-F238E27FC236}">
                <a16:creationId xmlns:a16="http://schemas.microsoft.com/office/drawing/2014/main" id="{26515B5C-0BBF-4F90-B16E-B32EB4F2E98F}"/>
              </a:ext>
            </a:extLst>
          </p:cNvPr>
          <p:cNvSpPr/>
          <p:nvPr/>
        </p:nvSpPr>
        <p:spPr>
          <a:xfrm>
            <a:off x="1609800" y="1886728"/>
            <a:ext cx="213064" cy="4438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88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1898 L 0.00013 0.01898 C -0.00547 0.01945 -0.01106 0.01898 -0.01653 0.02014 C -0.01731 0.02037 -0.01771 0.02176 -0.01797 0.02292 C -0.01888 0.02593 -0.01966 0.03195 -0.02018 0.03565 C -0.01992 0.04491 -0.02031 0.05394 -0.01953 0.06296 C -0.01927 0.06482 -0.0181 0.06574 -0.01731 0.0669 C -0.01497 0.07014 -0.01393 0.07014 -0.0108 0.07199 L -0.00859 0.07338 L -0.00638 0.07454 C 0.0138 0.07245 0.00183 0.0787 0.00742 0.0706 C 0.00808 0.06968 0.00886 0.06898 0.00964 0.06806 C 0.01068 0.06667 0.01198 0.06366 0.0125 0.06158 C 0.01315 0.05926 0.01394 0.05394 0.01394 0.05394 C 0.01367 0.04908 0.0138 0.04421 0.01328 0.03958 C 0.01302 0.0382 0.01211 0.03704 0.01172 0.03565 C 0.01146 0.03449 0.01146 0.0331 0.01107 0.03195 C 0.00951 0.02801 0.0086 0.02824 0.00664 0.02546 C 0.00612 0.02454 0.00586 0.02361 0.00521 0.02292 C 0.00274 0.01991 0.00222 0.02037 -0.00052 0.01898 C -0.0013 0.01852 -0.00208 0.01806 -0.00273 0.01759 C -0.00351 0.01667 -0.00416 0.01574 -0.00495 0.01505 C -0.00924 0.01181 -0.01627 0.01482 -0.01953 0.01505 C -0.02213 0.01968 -0.02265 0.01945 -0.02383 0.02546 C -0.02422 0.02708 -0.02435 0.02894 -0.02461 0.03056 C -0.02435 0.03912 -0.02422 0.04792 -0.02383 0.05648 C -0.02383 0.05787 -0.0237 0.05949 -0.02317 0.06042 C -0.02187 0.0625 -0.02044 0.06482 -0.01875 0.06551 L -0.01588 0.0669 C -0.0151 0.06759 -0.01445 0.06898 -0.01367 0.06945 C -0.01198 0.07037 -0.01028 0.07014 -0.00859 0.0706 C -0.00508 0.07176 -0.0056 0.07153 -0.00273 0.07338 C 0.00157 0.07292 0.00599 0.07315 0.01029 0.07199 C 0.01094 0.07176 0.01146 0.0706 0.01172 0.06945 C 0.01263 0.0662 0.01341 0.06019 0.01394 0.05648 C 0.01367 0.04861 0.0142 0.04074 0.01328 0.0331 C 0.01289 0.03079 0.01107 0.03009 0.01029 0.02801 C 0.0099 0.02662 0.00951 0.02523 0.00886 0.02408 C 0.00417 0.01667 0.0043 0.02037 -0.0013 0.01366 C -0.00208 0.01296 -0.00273 0.01181 -0.00351 0.01111 C -0.00573 0.00926 -0.00833 0.00833 -0.0108 0.00741 C -0.01445 0.00764 -0.0181 0.00718 -0.02161 0.00857 C -0.02252 0.00903 -0.02278 0.01111 -0.02317 0.0125 C -0.02317 0.0125 -0.025 0.02222 -0.02526 0.02408 L -0.02604 0.02801 L -0.02669 0.03195 C -0.02656 0.03796 -0.02643 0.04398 -0.02604 0.05 C -0.02591 0.05139 -0.02565 0.05278 -0.02526 0.05394 C -0.025 0.05486 -0.02448 0.05579 -0.02383 0.05648 C -0.02317 0.05718 -0.02239 0.05741 -0.02161 0.05787 C -0.02031 0.06019 -0.01992 0.06134 -0.01797 0.06296 C -0.01731 0.06366 -0.01653 0.06389 -0.01588 0.06412 C -0.00677 0.06852 -0.01289 0.06505 -0.00781 0.06806 C -0.00156 0.06759 0.00482 0.06806 0.01107 0.0669 C 0.01198 0.06667 0.01263 0.06528 0.01328 0.06412 C 0.01498 0.06111 0.01537 0.05648 0.01615 0.05255 L 0.01693 0.04861 C 0.01667 0.04491 0.01667 0.04074 0.01615 0.03704 C 0.01589 0.03542 0.01289 0.03241 0.0125 0.03195 C 0.01172 0.03079 0.0112 0.0287 0.01029 0.02801 C 0.00899 0.02685 0.00742 0.02732 0.00599 0.02662 C 0.00443 0.02593 0.003 0.025 0.00157 0.02408 C 0.00091 0.02361 -2.70833E-6 0.02361 -0.00052 0.02292 L -0.00495 0.01759 C -0.00325 0.02662 -0.00299 0.02292 -0.00416 0.0294 C -0.00481 0.02755 -0.00599 0.02408 -0.00716 0.02292 C -0.00781 0.02222 -0.00859 0.02199 -0.00924 0.02153 C -0.00911 0.02014 -0.00937 0.01783 -0.00859 0.01759 C 0.00183 0.01528 -0.0013 0.01875 0.00013 0.01898 Z " pathEditMode="relative" ptsTypes="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מציין מיקום תוכן 5">
            <a:extLst>
              <a:ext uri="{FF2B5EF4-FFF2-40B4-BE49-F238E27FC236}">
                <a16:creationId xmlns:a16="http://schemas.microsoft.com/office/drawing/2014/main" id="{15D6A579-2150-4FFD-9E12-DD9B537BB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4569" y="1336504"/>
            <a:ext cx="2526671" cy="5053342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מציין מיקום תוכן 4">
            <a:extLst>
              <a:ext uri="{FF2B5EF4-FFF2-40B4-BE49-F238E27FC236}">
                <a16:creationId xmlns:a16="http://schemas.microsoft.com/office/drawing/2014/main" id="{66A39D8C-825E-48F6-AE39-D89DFA6A9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775" y="1399150"/>
            <a:ext cx="2732405" cy="4990695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חץ: ימינה 6">
            <a:extLst>
              <a:ext uri="{FF2B5EF4-FFF2-40B4-BE49-F238E27FC236}">
                <a16:creationId xmlns:a16="http://schemas.microsoft.com/office/drawing/2014/main" id="{65DBD695-403D-454C-BD31-459281D96E13}"/>
              </a:ext>
            </a:extLst>
          </p:cNvPr>
          <p:cNvSpPr/>
          <p:nvPr/>
        </p:nvSpPr>
        <p:spPr>
          <a:xfrm>
            <a:off x="4722495" y="3600450"/>
            <a:ext cx="2181225" cy="485775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חץ: למטה 8">
            <a:extLst>
              <a:ext uri="{FF2B5EF4-FFF2-40B4-BE49-F238E27FC236}">
                <a16:creationId xmlns:a16="http://schemas.microsoft.com/office/drawing/2014/main" id="{AA776CF5-9939-456F-ABD2-975566DCCF30}"/>
              </a:ext>
            </a:extLst>
          </p:cNvPr>
          <p:cNvSpPr/>
          <p:nvPr/>
        </p:nvSpPr>
        <p:spPr>
          <a:xfrm>
            <a:off x="3024753" y="2334827"/>
            <a:ext cx="206719" cy="3551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9014F0-4C23-4D9F-9146-8874578201BA}"/>
              </a:ext>
            </a:extLst>
          </p:cNvPr>
          <p:cNvSpPr txBox="1"/>
          <p:nvPr/>
        </p:nvSpPr>
        <p:spPr>
          <a:xfrm>
            <a:off x="486130" y="591667"/>
            <a:ext cx="1091196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sz="3000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אינטגרציה עם</a:t>
            </a:r>
            <a:r>
              <a:rPr lang="en-US" sz="3000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Google Maps </a:t>
            </a:r>
            <a:r>
              <a:rPr lang="he-IL" sz="3000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הצגת מיקום על גבי המפה</a:t>
            </a:r>
            <a:endParaRPr lang="en-IL" sz="3000" b="1" i="1" u="sng" dirty="0">
              <a:solidFill>
                <a:schemeClr val="accent6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345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5 0.01412 L 0.00195 0.01412 C -0.00104 0.01459 -0.00391 0.01482 -0.00677 0.01551 C -0.00781 0.01574 -0.00885 0.01574 -0.00977 0.0169 C -0.01159 0.01899 -0.01094 0.02176 -0.01185 0.02454 C -0.01224 0.0257 -0.01289 0.02639 -0.01328 0.02709 C -0.01315 0.03287 -0.01341 0.03866 -0.01263 0.04399 C -0.01224 0.04699 -0.01068 0.04908 -0.00977 0.05186 C -0.00911 0.05348 -0.00794 0.05695 -0.00677 0.05834 C -0.00612 0.05903 -0.00534 0.05903 -0.00469 0.05949 C -0.00391 0.06042 -0.00325 0.06158 -0.00247 0.06204 C -0.00156 0.06274 -0.00052 0.06297 0.00052 0.06343 C 0.00117 0.06389 0.00195 0.06436 0.0026 0.06482 C 0.00703 0.06436 0.01133 0.06436 0.01576 0.06343 C 0.0168 0.0632 0.01771 0.06181 0.01862 0.06088 C 0.0207 0.05857 0.0207 0.05857 0.02227 0.05556 C 0.02253 0.0544 0.02305 0.05301 0.02305 0.05186 C 0.02305 0.04838 0.02279 0.04468 0.02227 0.04144 C 0.02201 0.04028 0.02135 0.03959 0.02083 0.03889 C 0.0194 0.03704 0.01784 0.03542 0.01641 0.03357 C 0.01576 0.03287 0.01484 0.03218 0.01432 0.03102 C 0.01302 0.02894 0.01224 0.02709 0.01068 0.02593 C 0.00755 0.02338 0.00638 0.02361 0.00339 0.02199 C 0.0026 0.02153 0.00195 0.02107 0.00117 0.02061 C -0.00169 0.02107 -0.00495 0.01968 -0.00755 0.02199 C -0.00885 0.02315 -0.00846 0.02709 -0.00898 0.02986 C -0.01003 0.03542 -0.0095 0.03241 -0.01042 0.03889 C -0.0099 0.04861 -0.01185 0.05232 -0.00755 0.05556 C -0.00664 0.05625 -0.0056 0.05649 -0.00469 0.05695 C -0.00391 0.05787 -0.00325 0.05949 -0.00247 0.05949 C 0.00221 0.05996 0.00677 0.05926 0.01133 0.05834 C 0.01224 0.05811 0.01289 0.05672 0.01354 0.05556 C 0.01432 0.0544 0.0151 0.05324 0.01576 0.05186 C 0.0168 0.04954 0.01797 0.04537 0.01862 0.0426 C 0.01888 0.04144 0.01914 0.04005 0.0194 0.03889 C 0.01914 0.03403 0.0194 0.02917 0.01862 0.02454 C 0.01836 0.02315 0.01706 0.02292 0.01641 0.02199 C 0.01563 0.02084 0.01523 0.01875 0.01432 0.01806 C 0.01263 0.0169 0.01081 0.01736 0.00912 0.0169 C 0.0082 0.01644 0.00729 0.01598 0.00625 0.01551 C -0.00859 0.01667 -0.00885 0.00764 -0.01042 0.02199 C -0.01068 0.02454 -0.01094 0.02709 -0.0112 0.02986 C -0.01094 0.03704 -0.01081 0.04445 -0.01042 0.05186 C -0.01042 0.05301 -0.01016 0.0544 -0.00977 0.05556 C -0.00846 0.05949 -0.00612 0.05949 -0.00391 0.06088 L -0.00169 0.06204 C 0.00195 0.06158 0.0056 0.06158 0.00912 0.06088 C 0.01029 0.06065 0.01354 0.05787 0.01432 0.05695 C 0.01484 0.05625 0.01523 0.0551 0.01576 0.0544 C 0.01641 0.05348 0.01719 0.05255 0.01784 0.05186 C 0.02122 0.04283 0.02031 0.04699 0.02148 0.04005 C 0.02109 0.03843 0.02083 0.03635 0.02005 0.03496 C 0.01953 0.0338 0.01862 0.03311 0.01784 0.03241 C 0.0155 0.02986 0.01328 0.02824 0.01068 0.02709 C 0.00964 0.02662 0.00872 0.02639 0.00768 0.02593 C 0.00625 0.025 0.00482 0.02385 0.00339 0.02338 C 0.00234 0.02292 0.00091 0.02361 0.00052 0.02199 C -0.00026 0.01968 0.00169 0.01551 0.00195 0.01412 Z " pathEditMode="relative" ptsTypes="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CBCFF92-4C10-4DCB-BBBB-CE32F6743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1320" y="4757561"/>
            <a:ext cx="7299960" cy="1035579"/>
          </a:xfrm>
        </p:spPr>
        <p:txBody>
          <a:bodyPr>
            <a:noAutofit/>
          </a:bodyPr>
          <a:lstStyle/>
          <a:p>
            <a:pPr algn="ctr" rtl="1"/>
            <a:r>
              <a:rPr lang="he-IL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הוספת מספר מוצרים לעגלה כתלות במלאי – מחיר במכפלה מתאימה </a:t>
            </a:r>
            <a:endParaRPr 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מציין מיקום תוכן 6">
            <a:extLst>
              <a:ext uri="{FF2B5EF4-FFF2-40B4-BE49-F238E27FC236}">
                <a16:creationId xmlns:a16="http://schemas.microsoft.com/office/drawing/2014/main" id="{DB82E3B9-A282-435B-AEB7-5F532736F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635" y="398673"/>
            <a:ext cx="2174294" cy="4348587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47C6C6B1-839C-420F-BE0E-34618117C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1569" y="398673"/>
            <a:ext cx="2124764" cy="4249527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01B4667B-8346-4C11-9819-7E036D062C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115" y="398673"/>
            <a:ext cx="2347862" cy="4249527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חץ: ימינה 10">
            <a:extLst>
              <a:ext uri="{FF2B5EF4-FFF2-40B4-BE49-F238E27FC236}">
                <a16:creationId xmlns:a16="http://schemas.microsoft.com/office/drawing/2014/main" id="{D8704EB1-6E60-4457-B31A-5986AD9AFEAB}"/>
              </a:ext>
            </a:extLst>
          </p:cNvPr>
          <p:cNvSpPr/>
          <p:nvPr/>
        </p:nvSpPr>
        <p:spPr>
          <a:xfrm>
            <a:off x="3078672" y="2687955"/>
            <a:ext cx="1504950" cy="36195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חץ: ימינה 12">
            <a:extLst>
              <a:ext uri="{FF2B5EF4-FFF2-40B4-BE49-F238E27FC236}">
                <a16:creationId xmlns:a16="http://schemas.microsoft.com/office/drawing/2014/main" id="{EF65DCF7-C314-4C72-81D5-E91EE70D5DAC}"/>
              </a:ext>
            </a:extLst>
          </p:cNvPr>
          <p:cNvSpPr/>
          <p:nvPr/>
        </p:nvSpPr>
        <p:spPr>
          <a:xfrm>
            <a:off x="7250267" y="2640330"/>
            <a:ext cx="1504950" cy="36195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חץ: למטה 11">
            <a:extLst>
              <a:ext uri="{FF2B5EF4-FFF2-40B4-BE49-F238E27FC236}">
                <a16:creationId xmlns:a16="http://schemas.microsoft.com/office/drawing/2014/main" id="{39E622C1-2BAD-4ABC-9F2D-48E20233FB2E}"/>
              </a:ext>
            </a:extLst>
          </p:cNvPr>
          <p:cNvSpPr/>
          <p:nvPr/>
        </p:nvSpPr>
        <p:spPr>
          <a:xfrm>
            <a:off x="581046" y="3096924"/>
            <a:ext cx="264111" cy="4273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חץ: למטה 14">
            <a:extLst>
              <a:ext uri="{FF2B5EF4-FFF2-40B4-BE49-F238E27FC236}">
                <a16:creationId xmlns:a16="http://schemas.microsoft.com/office/drawing/2014/main" id="{0395C4D1-FBAF-467C-8DAC-5E6194EF382F}"/>
              </a:ext>
            </a:extLst>
          </p:cNvPr>
          <p:cNvSpPr/>
          <p:nvPr/>
        </p:nvSpPr>
        <p:spPr>
          <a:xfrm>
            <a:off x="6347534" y="2065867"/>
            <a:ext cx="127371" cy="3590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FC19578A-F0E8-48FF-9E67-51D6DA7E67CE}"/>
              </a:ext>
            </a:extLst>
          </p:cNvPr>
          <p:cNvSpPr txBox="1"/>
          <p:nvPr/>
        </p:nvSpPr>
        <p:spPr>
          <a:xfrm>
            <a:off x="6415895" y="2055566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x3</a:t>
            </a:r>
          </a:p>
        </p:txBody>
      </p:sp>
    </p:spTree>
    <p:extLst>
      <p:ext uri="{BB962C8B-B14F-4D97-AF65-F5344CB8AC3E}">
        <p14:creationId xmlns:p14="http://schemas.microsoft.com/office/powerpoint/2010/main" val="287610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2222 L 0.00052 0.02222 C -0.00169 0.02245 -0.0039 0.02292 -0.00612 0.02338 C -0.00703 0.02361 -0.00807 0.02407 -0.00898 0.02477 C -0.01354 0.02708 -0.01263 0.02662 -0.01627 0.02986 C -0.0177 0.03727 -0.01614 0.03055 -0.01849 0.03634 C -0.01953 0.03889 -0.02148 0.04421 -0.02148 0.04421 C -0.02317 0.05694 -0.02304 0.05393 -0.02148 0.07639 C -0.02135 0.07778 -0.02044 0.07824 -0.01992 0.07917 C -0.01966 0.08125 -0.01966 0.08356 -0.01927 0.08565 C -0.01888 0.08704 -0.0181 0.08796 -0.01783 0.08935 C -0.01718 0.0919 -0.01718 0.09722 -0.01627 0.09977 C -0.01601 0.10092 -0.01536 0.10162 -0.01484 0.10231 C -0.01458 0.1037 -0.01458 0.10509 -0.01406 0.10625 C -0.01224 0.11134 -0.01132 0.10995 -0.00833 0.11273 C -0.00755 0.11342 -0.0069 0.11481 -0.00612 0.11528 C -0.00468 0.11643 0.00026 0.11759 0.00118 0.11805 C 0.00756 0.11759 0.01394 0.11829 0.02019 0.11667 C 0.0211 0.11643 0.02123 0.11412 0.02162 0.11273 C 0.02214 0.11111 0.02266 0.10926 0.02305 0.10764 C 0.0237 0.10509 0.02422 0.10116 0.02461 0.09861 C 0.02422 0.0838 0.025 0.07176 0.02305 0.05833 C 0.02227 0.05278 0.02227 0.05555 0.02084 0.0493 C 0.02019 0.0463 0.01875 0.03518 0.01654 0.0338 C 0.00886 0.02917 0.01368 0.03148 0.00196 0.02986 C 0.00144 0.02893 0.00105 0.02801 0.00052 0.02731 C -0.00026 0.02639 -0.00117 0.02592 -0.00169 0.02477 C -0.00195 0.02407 0.00013 0.02245 0.00052 0.02222 Z " pathEditMode="relative" ptsTypes="AAAAAAAAAAAAAAAAAAAAAAAAAA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0.0169 L -0.00091 0.0169 C -0.0043 0.0213 -0.00586 0.02153 -0.00742 0.02732 C -0.00781 0.02848 -0.00794 0.02987 -0.00807 0.03125 C -0.00794 0.03681 -0.00781 0.04237 -0.00742 0.04792 C -0.00729 0.04931 -0.0069 0.05047 -0.00664 0.05186 C -0.00638 0.05348 -0.00625 0.05533 -0.00599 0.05695 C -0.00573 0.05834 -0.00573 0.05996 -0.00521 0.06088 C -0.00469 0.06204 -0.00377 0.06297 -0.00299 0.06343 C -0.00169 0.06459 0.0013 0.06621 0.0013 0.06621 C 0.00469 0.06575 0.0082 0.06644 0.01159 0.06482 C 0.01289 0.06413 0.01445 0.05973 0.01445 0.05973 C 0.01471 0.05834 0.01498 0.05695 0.01524 0.05579 C 0.01602 0.04931 0.01667 0.04283 0.01524 0.03635 C 0.01458 0.03357 0.01276 0.03195 0.01159 0.02987 C 0.00638 0.02061 0.01224 0.03056 0.00716 0.02338 C 0.00664 0.02269 0.00625 0.02153 0.00573 0.02084 C 0.00482 0.01968 0.00378 0.01922 0.00274 0.01829 C 0.00208 0.01737 0.0013 0.01644 0.00065 0.01575 C -0.00104 0.01598 -0.00286 0.01575 -0.00456 0.0169 C -0.00534 0.0176 -0.0056 0.01945 -0.00599 0.02084 C -0.00664 0.02338 -0.00742 0.02848 -0.00742 0.02848 C -0.00716 0.03542 -0.00742 0.0426 -0.00664 0.04931 C -0.00651 0.05116 -0.00534 0.05232 -0.00456 0.05325 C -0.00312 0.0544 -0.00013 0.05579 -0.00013 0.05579 C 0.00039 0.05672 0.00078 0.05764 0.0013 0.05834 C 0.0043 0.06135 0.00912 0.0588 0.01159 0.05834 C 0.01198 0.05741 0.01263 0.05672 0.01302 0.05579 C 0.01419 0.05255 0.01458 0.05024 0.01524 0.04676 C 0.01458 0.0375 0.01589 0.03658 0.01302 0.03241 C 0.01237 0.03149 0.01146 0.03079 0.01081 0.02987 C 0.01029 0.02917 0.01003 0.02778 0.00938 0.02732 C 0.00794 0.02616 0.00638 0.02547 0.00495 0.02477 L 0.00274 0.02338 C 0.00235 0.02246 0.00182 0.02153 0.0013 0.02084 C 0.00065 0.01991 -0.00052 0.0176 -0.00091 0.0169 Z " pathEditMode="relative" ptsTypes="AAAAAAAAAAAAAAAAAAAAAAAAAAAAAAAAAAAA">
                                      <p:cBhvr>
                                        <p:cTn id="1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מציין מיקום תוכן 6">
            <a:extLst>
              <a:ext uri="{FF2B5EF4-FFF2-40B4-BE49-F238E27FC236}">
                <a16:creationId xmlns:a16="http://schemas.microsoft.com/office/drawing/2014/main" id="{1243A422-E6A6-469C-84F3-3E48732415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48267" y="1049737"/>
            <a:ext cx="2857822" cy="3128963"/>
          </a:xfrm>
        </p:spPr>
      </p:pic>
      <p:sp>
        <p:nvSpPr>
          <p:cNvPr id="8" name="חץ: ימינה 7">
            <a:extLst>
              <a:ext uri="{FF2B5EF4-FFF2-40B4-BE49-F238E27FC236}">
                <a16:creationId xmlns:a16="http://schemas.microsoft.com/office/drawing/2014/main" id="{7D2E8179-20C3-4EDF-AF91-C83986ED821F}"/>
              </a:ext>
            </a:extLst>
          </p:cNvPr>
          <p:cNvSpPr/>
          <p:nvPr/>
        </p:nvSpPr>
        <p:spPr>
          <a:xfrm>
            <a:off x="5073283" y="2399907"/>
            <a:ext cx="1885950" cy="428625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תמונה 11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5FA8D36F-3062-450B-A78E-117FD0F983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6602" y="4483866"/>
            <a:ext cx="2598966" cy="2140790"/>
          </a:xfrm>
          <a:prstGeom prst="rect">
            <a:avLst/>
          </a:prstGeom>
        </p:spPr>
      </p:pic>
      <p:pic>
        <p:nvPicPr>
          <p:cNvPr id="4" name="תמונה 3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779A0B07-B416-4EED-BC56-8923C85FCA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1031" y="402241"/>
            <a:ext cx="3144118" cy="5684905"/>
          </a:xfrm>
          <a:prstGeom prst="rect">
            <a:avLst/>
          </a:prstGeom>
        </p:spPr>
      </p:pic>
      <p:sp>
        <p:nvSpPr>
          <p:cNvPr id="6" name="חץ: למטה 5">
            <a:extLst>
              <a:ext uri="{FF2B5EF4-FFF2-40B4-BE49-F238E27FC236}">
                <a16:creationId xmlns:a16="http://schemas.microsoft.com/office/drawing/2014/main" id="{8762D765-645D-4028-9F10-DE701220D1AB}"/>
              </a:ext>
            </a:extLst>
          </p:cNvPr>
          <p:cNvSpPr/>
          <p:nvPr/>
        </p:nvSpPr>
        <p:spPr>
          <a:xfrm>
            <a:off x="4527612" y="1882066"/>
            <a:ext cx="195308" cy="2396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כותרת 1">
            <a:extLst>
              <a:ext uri="{FF2B5EF4-FFF2-40B4-BE49-F238E27FC236}">
                <a16:creationId xmlns:a16="http://schemas.microsoft.com/office/drawing/2014/main" id="{52D0B3E4-937A-4550-A6AF-8E6923BA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3380" y="-26262"/>
            <a:ext cx="7299960" cy="1035579"/>
          </a:xfrm>
        </p:spPr>
        <p:txBody>
          <a:bodyPr>
            <a:noAutofit/>
          </a:bodyPr>
          <a:lstStyle/>
          <a:p>
            <a:pPr algn="ctr" rtl="1"/>
            <a:r>
              <a:rPr lang="he-IL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מחיקת מוצר לאחר הוספה לעגלה</a:t>
            </a:r>
            <a:endParaRPr 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61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0.00972 L 3.125E-6 0.00972 C -0.00065 0.00972 -0.00677 0.01018 -0.00873 0.01227 C -0.00925 0.01273 -0.00964 0.01412 -0.01016 0.01481 C -0.01081 0.01574 -0.01159 0.01643 -0.01237 0.01736 C -0.01263 0.01875 -0.01302 0.01991 -0.01302 0.02129 C -0.01302 0.02639 -0.01328 0.03194 -0.01237 0.0368 C -0.01172 0.03981 -0.01029 0.04236 -0.00873 0.04329 C -0.00339 0.04653 -0.00547 0.0456 3.125E-6 0.04722 C 0.00169 0.04768 0.00338 0.04815 0.00508 0.04861 C 0.00794 0.04815 0.01093 0.04838 0.0138 0.04722 C 0.01445 0.04699 0.01497 0.0456 0.01523 0.04467 C 0.01588 0.04213 0.01666 0.0368 0.01666 0.0368 C 0.0164 0.03125 0.01771 0.02338 0.01458 0.01991 C 0.01367 0.01921 0.01002 0.01782 0.00937 0.01736 C 0.00794 0.01666 0.00508 0.01481 0.00508 0.01481 C 0.0026 0.01041 0.00091 0.01041 3.125E-6 0.00972 Z " pathEditMode="relative" ptsTypes="AAAAAAAAAAAAAAA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236237C-C3FD-4A8F-9A6B-59321565F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256" y="422483"/>
            <a:ext cx="6741488" cy="1608124"/>
          </a:xfrm>
        </p:spPr>
        <p:txBody>
          <a:bodyPr>
            <a:normAutofit/>
          </a:bodyPr>
          <a:lstStyle/>
          <a:p>
            <a:pPr algn="ctr"/>
            <a:r>
              <a:rPr lang="en-US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 database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מציין מיקום תוכן 3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E6ACACB4-207A-41DB-BC48-2B53B22B0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414" y="2843926"/>
            <a:ext cx="10597172" cy="309967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882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842F8C1-5D08-4478-81D3-EEBBF24D5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6750" y="59011"/>
            <a:ext cx="7300049" cy="1035579"/>
          </a:xfrm>
        </p:spPr>
        <p:txBody>
          <a:bodyPr>
            <a:normAutofit fontScale="90000"/>
          </a:bodyPr>
          <a:lstStyle/>
          <a:p>
            <a:r>
              <a:rPr lang="en-US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Password recovery feature</a:t>
            </a:r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5A33A16F-017F-45EE-93A0-5162A78F8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8780" y="1127759"/>
            <a:ext cx="2538019" cy="4635651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91EFFD07-51D6-4635-AC76-CC8201FDDB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3006" y="1124655"/>
            <a:ext cx="2538019" cy="4614581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חץ: ימינה 7">
            <a:extLst>
              <a:ext uri="{FF2B5EF4-FFF2-40B4-BE49-F238E27FC236}">
                <a16:creationId xmlns:a16="http://schemas.microsoft.com/office/drawing/2014/main" id="{27855271-DA45-4A68-AF4A-832351842511}"/>
              </a:ext>
            </a:extLst>
          </p:cNvPr>
          <p:cNvSpPr/>
          <p:nvPr/>
        </p:nvSpPr>
        <p:spPr>
          <a:xfrm>
            <a:off x="4752975" y="2867025"/>
            <a:ext cx="1676400" cy="561975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חץ: למטה 8">
            <a:extLst>
              <a:ext uri="{FF2B5EF4-FFF2-40B4-BE49-F238E27FC236}">
                <a16:creationId xmlns:a16="http://schemas.microsoft.com/office/drawing/2014/main" id="{D54609E9-4858-410B-900B-C8F28574E8DC}"/>
              </a:ext>
            </a:extLst>
          </p:cNvPr>
          <p:cNvSpPr/>
          <p:nvPr/>
        </p:nvSpPr>
        <p:spPr>
          <a:xfrm>
            <a:off x="2787588" y="3693111"/>
            <a:ext cx="292963" cy="4172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חץ: למטה 9">
            <a:extLst>
              <a:ext uri="{FF2B5EF4-FFF2-40B4-BE49-F238E27FC236}">
                <a16:creationId xmlns:a16="http://schemas.microsoft.com/office/drawing/2014/main" id="{0A2B671B-598B-49A3-B845-DA8D694D6330}"/>
              </a:ext>
            </a:extLst>
          </p:cNvPr>
          <p:cNvSpPr/>
          <p:nvPr/>
        </p:nvSpPr>
        <p:spPr>
          <a:xfrm>
            <a:off x="7911059" y="4478518"/>
            <a:ext cx="339365" cy="4807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62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2222 L 0.00052 0.02222 L -0.03803 0.02338 C -0.05912 0.02477 -0.03829 0.02384 -0.04896 0.02616 C -0.05196 0.02685 -0.05508 0.02708 -0.05821 0.02755 C -0.0668 0.03079 -0.06446 0.02639 -0.06745 0.03449 C -0.06667 0.05764 -0.0711 0.05741 -0.06433 0.06088 C -0.06329 0.06134 -0.06224 0.06181 -0.0612 0.06227 L -0.03803 0.06088 C -0.03607 0.06065 -0.03399 0.05972 -0.03191 0.05949 C -0.02592 0.05856 -0.00286 0.05694 0.00209 0.05671 L 0.02527 0.0581 C 0.02891 0.05833 0.03243 0.05949 0.03607 0.05949 C 0.0431 0.05949 0.05001 0.05856 0.05691 0.0581 C 0.06407 0.05486 0.06198 0.05833 0.06472 0.05116 L 0.06628 0.04282 L 0.06706 0.03866 C 0.0668 0.03634 0.06693 0.0338 0.06628 0.03171 C 0.06576 0.03056 0.06472 0.03079 0.06394 0.03032 C 0.0629 0.02986 0.06185 0.02917 0.06081 0.02894 C 0.05691 0.02824 0.05313 0.02801 0.04922 0.02755 L -0.00326 0.02894 C -0.00481 0.02894 -0.00795 0.03032 -0.00795 0.02755 C -0.00795 0.02477 -0.00481 0.02569 -0.00326 0.02477 C -0.00078 0.02338 -0.00182 0.02338 0.00052 0.02222 Z " pathEditMode="relative" ptsTypes="AAAAAAAAAAAAAAAAAAAAAAA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0.03079 L 0.0013 0.03079 C -0.01758 0.02338 -0.0082 0.02593 -0.04505 0.0294 C -0.04674 0.02963 -0.04805 0.03172 -0.04974 0.03218 L -0.05508 0.03357 C -0.06172 0.04144 -0.05338 0.03195 -0.05977 0.03773 C -0.06575 0.04306 -0.05859 0.03843 -0.06432 0.0419 C -0.0651 0.04329 -0.06588 0.04468 -0.06667 0.04607 C -0.06745 0.04699 -0.06836 0.04746 -0.06901 0.04861 C -0.06901 0.04861 -0.07292 0.05903 -0.0737 0.06111 C -0.07422 0.0625 -0.07487 0.06366 -0.07526 0.06528 L -0.07669 0.07338 C -0.07656 0.08033 -0.07656 0.08727 -0.07604 0.09398 C -0.07578 0.0956 -0.075 0.09699 -0.07448 0.09815 C -0.07305 0.10116 -0.07161 0.10324 -0.06979 0.1051 C -0.06784 0.10695 -0.06575 0.10926 -0.06367 0.11065 C -0.06146 0.11181 -0.06068 0.1125 -0.0582 0.11343 C -0.05664 0.11389 -0.05508 0.11412 -0.05352 0.11482 C -0.05221 0.11505 -0.05104 0.11574 -0.04974 0.11621 L -0.02266 0.11482 C -0.01393 0.11412 -0.0181 0.11343 -0.01107 0.11204 C 0.00117 0.10949 -0.00521 0.11181 0.00599 0.10926 C 0.01042 0.10834 0.01471 0.10625 0.01914 0.1051 C 0.02331 0.10417 0.02734 0.10301 0.03151 0.10232 C 0.04518 0.10023 0.03763 0.10139 0.05391 0.09954 C 0.06042 0.09815 0.06641 0.09769 0.07253 0.09398 C 0.07331 0.09352 0.07409 0.09329 0.07474 0.09283 C 0.07565 0.0919 0.0763 0.09098 0.07708 0.09005 C 0.0776 0.08866 0.078 0.08704 0.07865 0.08588 C 0.0793 0.08473 0.08021 0.08426 0.08099 0.0831 C 0.08177 0.08195 0.08255 0.08033 0.08333 0.07894 C 0.08359 0.07709 0.08372 0.07523 0.08412 0.07338 C 0.08529 0.06551 0.08672 0.06528 0.08412 0.05278 C 0.08333 0.04931 0.08125 0.04676 0.07943 0.04468 C 0.07669 0.04144 0.07474 0.03843 0.07175 0.03635 C 0.07018 0.03519 0.06862 0.03449 0.06706 0.03357 C 0.06628 0.0331 0.0655 0.03264 0.06471 0.03218 C 0.06263 0.03125 0.06055 0.03056 0.05859 0.0294 C 0.05781 0.02894 0.05703 0.02848 0.05625 0.02801 C 0.05469 0.02755 0.05313 0.02709 0.05156 0.02662 C 0.04622 0.0257 0.03542 0.02408 0.03542 0.02408 L 0.0013 0.03079 Z " pathEditMode="relative" ptsTypes="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53910A1-0652-4462-931F-B767F12EE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7235" y="388990"/>
            <a:ext cx="4099947" cy="1035579"/>
          </a:xfrm>
        </p:spPr>
        <p:txBody>
          <a:bodyPr>
            <a:normAutofit fontScale="90000"/>
          </a:bodyPr>
          <a:lstStyle/>
          <a:p>
            <a:r>
              <a:rPr lang="en-US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Activity Diagrams</a:t>
            </a:r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0F7F166C-C321-46D1-B03C-A537B3677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872" y="-75073"/>
            <a:ext cx="2106784" cy="6450985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9D914CF2-8466-4FB5-8838-C12A7CCC7A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1238" y="-75073"/>
            <a:ext cx="2371960" cy="6688209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60210BB7-FE76-493B-BF47-FEF4D3F74B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9485" y="147974"/>
            <a:ext cx="3248215" cy="6562052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0298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4635193-9DE8-46F1-9C5D-5A0D82E9F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104" y="151417"/>
            <a:ext cx="6593075" cy="1612490"/>
          </a:xfrm>
        </p:spPr>
        <p:txBody>
          <a:bodyPr>
            <a:normAutofit/>
          </a:bodyPr>
          <a:lstStyle/>
          <a:p>
            <a:pPr algn="ctr"/>
            <a:r>
              <a:rPr lang="he-IL" sz="4800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מטרות ומבט על</a:t>
            </a:r>
            <a:endParaRPr lang="en-US" sz="4800" dirty="0">
              <a:solidFill>
                <a:schemeClr val="accent5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מציין מיקום תוכן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48357E1F-107B-4EA2-B382-7AA004D74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930" y="639097"/>
            <a:ext cx="3080430" cy="557543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1702B6-6ADC-4D9D-BFC3-54A301F54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3103" y="1634367"/>
            <a:ext cx="6593075" cy="3972232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he-IL" sz="3200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דרישות</a:t>
            </a:r>
          </a:p>
          <a:p>
            <a:pPr algn="ct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חווית משתמש אינטואיטיבית </a:t>
            </a:r>
            <a:r>
              <a:rPr lang="he-IL" sz="1500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(מתאים לכל לקוח)</a:t>
            </a:r>
            <a:endParaRPr lang="he-IL" sz="2000" dirty="0">
              <a:solidFill>
                <a:schemeClr val="accent4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זמני ריצה קצרים לכל פעולה</a:t>
            </a:r>
          </a:p>
          <a:p>
            <a:pPr algn="ct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אמינות ועמידות של השרת והאפליקציה</a:t>
            </a:r>
            <a:endParaRPr lang="en-US" sz="2000" dirty="0">
              <a:solidFill>
                <a:schemeClr val="accent4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ctr" rtl="1">
              <a:lnSpc>
                <a:spcPct val="150000"/>
              </a:lnSpc>
              <a:buNone/>
            </a:pPr>
            <a:r>
              <a:rPr lang="he-IL" sz="3200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קהל יעד</a:t>
            </a:r>
          </a:p>
          <a:p>
            <a:pPr algn="ctr" rtl="1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he-IL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בעלי עסקים קטנים-בינונייים שרוצים להגדיל מכירות</a:t>
            </a:r>
          </a:p>
          <a:p>
            <a:pPr algn="ctr" rtl="1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he-IL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קונים שגרים בקרבת בעלי העסקים \ רוצים לקדם עסקים קטנים </a:t>
            </a:r>
            <a:endParaRPr lang="en-US" sz="2000" dirty="0">
              <a:solidFill>
                <a:schemeClr val="accent4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161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7ABFE35-CDA7-4120-9977-F74DE7979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1118" y="106376"/>
            <a:ext cx="4497521" cy="808024"/>
          </a:xfrm>
        </p:spPr>
        <p:txBody>
          <a:bodyPr>
            <a:normAutofit/>
          </a:bodyPr>
          <a:lstStyle/>
          <a:p>
            <a:r>
              <a:rPr lang="en-US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Class diagram</a:t>
            </a:r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6DF38642-46F8-43F5-9295-EACB6BC0A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360" y="1173480"/>
            <a:ext cx="11848440" cy="512445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302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21840F1-0B45-4DDB-8932-7758E1425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146" y="110063"/>
            <a:ext cx="3706762" cy="598597"/>
          </a:xfrm>
        </p:spPr>
        <p:txBody>
          <a:bodyPr>
            <a:normAutofit fontScale="90000"/>
          </a:bodyPr>
          <a:lstStyle/>
          <a:p>
            <a:r>
              <a:rPr lang="en-US" b="1" i="1" u="sng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Erd</a:t>
            </a:r>
            <a:r>
              <a:rPr lang="en-US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diagram</a:t>
            </a:r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9CCC5705-7165-444F-8E9B-B8B30D0F6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564" y="616714"/>
            <a:ext cx="8698656" cy="624128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5709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B27490E-942C-413D-9516-55487DE0C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9964" y="201431"/>
            <a:ext cx="5274516" cy="690109"/>
          </a:xfrm>
        </p:spPr>
        <p:txBody>
          <a:bodyPr>
            <a:normAutofit/>
          </a:bodyPr>
          <a:lstStyle/>
          <a:p>
            <a:r>
              <a:rPr lang="en-US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Object’s diagram</a:t>
            </a:r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88FC0399-C121-4FD1-B1B3-E01D8C0A8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332" y="998220"/>
            <a:ext cx="11389828" cy="53390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8072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A418344-728D-4B98-9AA0-E9C566516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180" y="205740"/>
            <a:ext cx="5860412" cy="932432"/>
          </a:xfrm>
        </p:spPr>
        <p:txBody>
          <a:bodyPr>
            <a:normAutofit/>
          </a:bodyPr>
          <a:lstStyle/>
          <a:p>
            <a:r>
              <a:rPr lang="en-US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Sequence diagram</a:t>
            </a:r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F144344B-5F01-45F3-9D58-FBFBD1EF4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768" y="1277403"/>
            <a:ext cx="10046463" cy="5374857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954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2C5DF4B-2E9E-4526-BF41-6F1AEF304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4089974" cy="1608124"/>
          </a:xfrm>
        </p:spPr>
        <p:txBody>
          <a:bodyPr>
            <a:normAutofit/>
          </a:bodyPr>
          <a:lstStyle/>
          <a:p>
            <a:r>
              <a:rPr lang="en-US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State-machine diagram</a:t>
            </a:r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A8008676-8DC1-469A-9B75-041AE3AD0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838" y="643463"/>
            <a:ext cx="6703129" cy="558035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5626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F710155-B9E7-4839-AD51-02AE9970C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b="1" i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Use-case diagram</a:t>
            </a:r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86E6683B-26C7-4AC9-864E-E709AAFD5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683112"/>
            <a:ext cx="6897878" cy="5501058"/>
          </a:xfrm>
          <a:prstGeom prst="roundRect">
            <a:avLst>
              <a:gd name="adj" fmla="val 4380"/>
            </a:avLst>
          </a:prstGeom>
          <a:solidFill>
            <a:schemeClr val="accent2">
              <a:lumMod val="60000"/>
              <a:lumOff val="4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8140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73E1462-42DB-4D98-85A3-0674F9384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b="1" i="1" u="sng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תיאור המערכת המתוכננת</a:t>
            </a:r>
            <a:endParaRPr lang="en-US" b="1" i="1" u="sng" dirty="0">
              <a:solidFill>
                <a:schemeClr val="accent4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F9F3F4-283F-479C-A984-9BD91AE49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932" y="1714500"/>
            <a:ext cx="10131425" cy="2362200"/>
          </a:xfrm>
        </p:spPr>
        <p:txBody>
          <a:bodyPr>
            <a:normAutofit lnSpcReduction="10000"/>
          </a:bodyPr>
          <a:lstStyle/>
          <a:p>
            <a:pPr marL="0" indent="0" algn="r">
              <a:buNone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היא אפליקציה אשר באה לסייע לבעלי עסק קטנים ולקוחות.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Near-Buy</a:t>
            </a:r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r">
              <a:buNone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האפליקציה מאפשרת לבעלי עסק להוסיף את העסק שלהם לאפליקציה ולנהל מלאי מוצרים, לתקשר עם לקוחות באמצעות הודעות ומבצעים אטרקטיביים</a:t>
            </a:r>
          </a:p>
          <a:p>
            <a:pPr marL="0" indent="0" algn="r">
              <a:buNone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לקוחות רואים את העסק ויכולים לראות פרטים על מוצרים בחנות ואף להוסיפם לעגלה לקנייה מאוחרת יותר, כך נוצר מצב בו בעל העסק מרוויח פרסום והלקוח מרוויח נוחות.</a:t>
            </a:r>
          </a:p>
          <a:p>
            <a:pPr marL="0" indent="0" algn="r">
              <a:buNone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האפליקציה נועדה לספק מידע חיוני על עסקים ומוצריהם, כולל אופציה להוספה לסל. בעתיד האפליקציה מתוככנת גם לבצע סליקה. 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080056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61F635F-360E-4014-B5AF-CFEB3BE4E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61" y="160020"/>
            <a:ext cx="10131425" cy="994833"/>
          </a:xfrm>
        </p:spPr>
        <p:txBody>
          <a:bodyPr/>
          <a:lstStyle/>
          <a:p>
            <a:pPr algn="ctr"/>
            <a:r>
              <a:rPr lang="he-IL" b="1" i="1" u="sng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מצב קיים</a:t>
            </a:r>
            <a:endParaRPr lang="en-US" b="1" i="1" u="sng" dirty="0">
              <a:solidFill>
                <a:schemeClr val="accent4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50836C7-FBD1-486F-8516-A424A6211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54852"/>
            <a:ext cx="10949939" cy="4438227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משתמש יכול ליצור לעצמו חשבון (לקוח \ בעל עסק).</a:t>
            </a:r>
          </a:p>
          <a:p>
            <a:pPr marL="0" indent="0" algn="r" rtl="1">
              <a:buNone/>
            </a:pPr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חשבון: מכיל אימייל, שם, סיסמא ומיקום, קיימת אופציה לשחזור סיסמא בעזרת אימייל.</a:t>
            </a:r>
          </a:p>
          <a:p>
            <a:pPr marL="0" indent="0" algn="r" rtl="1">
              <a:buNone/>
            </a:pPr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בעל עסק: </a:t>
            </a:r>
          </a:p>
          <a:p>
            <a:pPr algn="r" rtl="1"/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יכול להודיע הודעות ללקוחותיו</a:t>
            </a:r>
          </a:p>
          <a:p>
            <a:pPr algn="r" rtl="1"/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לעדכן את פרטיו </a:t>
            </a:r>
          </a:p>
          <a:p>
            <a:pPr algn="r" rtl="1"/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לנהל מלאי מדויק חד חד ערכי של המוצרים העומדים לרשותו (הוספה,עריכה,הסרה)</a:t>
            </a:r>
          </a:p>
          <a:p>
            <a:pPr marL="0" indent="0" algn="r" rtl="1">
              <a:buNone/>
            </a:pPr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לקוח: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he-IL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 rtl="1"/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יכול לבחור חנות, ולראות את כל המוצרים המופיעים בה.</a:t>
            </a:r>
          </a:p>
          <a:p>
            <a:pPr algn="r" rtl="1"/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ניתן לבצע חיפוש מהיר במוצרי החנות.</a:t>
            </a:r>
          </a:p>
          <a:p>
            <a:pPr algn="r" rtl="1"/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הלקוח יכול להוסיף מוצרים ממוצרי החנות לעגלת הקניות שלו, ולראות את הסכום הכולל.</a:t>
            </a:r>
          </a:p>
          <a:p>
            <a:pPr marL="0" indent="0" algn="r" rtl="1">
              <a:buNone/>
            </a:pPr>
            <a:endParaRPr lang="he-IL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r" rtl="1">
              <a:buNone/>
            </a:pPr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כל הנתונים של לקוחות / בעלי עסק נשמרים ב –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</a:t>
            </a:r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he-IL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r" rtl="1">
              <a:buNone/>
            </a:pPr>
            <a:r>
              <a:rPr lang="he-IL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2530434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C4976C2-3FBA-4901-AA8D-7186373F8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b="1" i="1" u="sng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מטרות לעתיד</a:t>
            </a:r>
            <a:endParaRPr lang="en-US" b="1" i="1" u="sng" dirty="0">
              <a:solidFill>
                <a:schemeClr val="accent4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A5CBEAE-A3AB-470B-93FC-EC7BC1C18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01" y="1604433"/>
            <a:ext cx="10131425" cy="3649133"/>
          </a:xfrm>
        </p:spPr>
        <p:txBody>
          <a:bodyPr/>
          <a:lstStyle/>
          <a:p>
            <a:pPr marL="0" indent="0" algn="r">
              <a:buNone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הצעדים הבאים בשיפור האפליקציה הן כדלהלן:</a:t>
            </a:r>
          </a:p>
          <a:p>
            <a:pPr algn="r" rtl="1">
              <a:buFont typeface="Wingdings" panose="05000000000000000000" pitchFamily="2" charset="2"/>
              <a:buChar char="q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חיפוש חנות לפי אזור המגורים (הכי קרוב).</a:t>
            </a:r>
          </a:p>
          <a:p>
            <a:pPr algn="r" rtl="1">
              <a:buFont typeface="Wingdings" panose="05000000000000000000" pitchFamily="2" charset="2"/>
              <a:buChar char="q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סינון מוצרים בחנות לפי קטגוריות מוגדרות.</a:t>
            </a:r>
          </a:p>
          <a:p>
            <a:pPr algn="r" rtl="1">
              <a:buFont typeface="Wingdings" panose="05000000000000000000" pitchFamily="2" charset="2"/>
              <a:buChar char="q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הזמנה ישירה מבעל העסק כולל תשלום.</a:t>
            </a:r>
          </a:p>
          <a:p>
            <a:pPr algn="r" rtl="1">
              <a:buFont typeface="Wingdings" panose="05000000000000000000" pitchFamily="2" charset="2"/>
              <a:buChar char="q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קידום מכירות למוצרים (פרסומות/קופונים).</a:t>
            </a:r>
          </a:p>
          <a:p>
            <a:pPr algn="r" rtl="1">
              <a:buFont typeface="Wingdings" panose="05000000000000000000" pitchFamily="2" charset="2"/>
              <a:buChar char="q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אפשרות לכמה בעלי עסק לאותו עסק (חשבון משותף).</a:t>
            </a:r>
          </a:p>
          <a:p>
            <a:pPr algn="r" rtl="1">
              <a:buFont typeface="Wingdings" panose="05000000000000000000" pitchFamily="2" charset="2"/>
              <a:buChar char="q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הרשמה עם גוגל/פייסבוק.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05606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460DD8A-04C6-4C18-98E1-A635D8CA9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646" y="60961"/>
            <a:ext cx="10131425" cy="876300"/>
          </a:xfrm>
        </p:spPr>
        <p:txBody>
          <a:bodyPr/>
          <a:lstStyle/>
          <a:p>
            <a:pPr algn="ctr" rtl="1"/>
            <a:r>
              <a:rPr lang="he-IL" b="1" i="1" u="sng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דרישות מרכזיות</a:t>
            </a:r>
            <a:endParaRPr lang="en-US" b="1" i="1" u="sng" dirty="0">
              <a:solidFill>
                <a:schemeClr val="accent4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4B0BE77-5A8B-4878-81EE-9FC140054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5967" y="1061524"/>
            <a:ext cx="10131425" cy="2239108"/>
          </a:xfrm>
        </p:spPr>
        <p:txBody>
          <a:bodyPr/>
          <a:lstStyle/>
          <a:p>
            <a:pPr algn="r" rtl="1">
              <a:buFont typeface="Arial" panose="020B0604020202020204" pitchFamily="34" charset="0"/>
              <a:buChar char="•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כל מרכיב בתוכנה ישמר ב -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</a:t>
            </a: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עם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</a:t>
            </a: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ייחודי ויהיה חד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חד ערכי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כל מוצר מורכב משם, מחיר, כמות ותיאור המוצר.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רק בעל עסק יכול להוסיף מוצרים לחנות.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תהיה הפרדה בין בעל עסק לבין לקוח.</a:t>
            </a:r>
          </a:p>
          <a:p>
            <a:pPr algn="r" rtl="1">
              <a:buFont typeface="Arial" panose="020B0604020202020204" pitchFamily="34" charset="0"/>
              <a:buChar char="•"/>
            </a:pPr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008864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00CAE0F-F498-4CE0-9833-FF61C2317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2454678"/>
            <a:ext cx="4431456" cy="1608124"/>
          </a:xfrm>
        </p:spPr>
        <p:txBody>
          <a:bodyPr>
            <a:normAutofit/>
          </a:bodyPr>
          <a:lstStyle/>
          <a:p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מסך הכניסה - אורח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F54BDA36-3187-46F2-B063-4E67E3B3D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173" y="577063"/>
            <a:ext cx="3069195" cy="558035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מציין מיקום תוכן 6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E7417254-C8AF-48C8-8416-CCCF13A1E3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501595" y="643463"/>
            <a:ext cx="2142463" cy="5703873"/>
          </a:xfrm>
        </p:spPr>
      </p:pic>
    </p:spTree>
    <p:extLst>
      <p:ext uri="{BB962C8B-B14F-4D97-AF65-F5344CB8AC3E}">
        <p14:creationId xmlns:p14="http://schemas.microsoft.com/office/powerpoint/2010/main" val="3487808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FCBF4B6-0FF0-4DAA-9450-44E0A650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pPr algn="r"/>
            <a:r>
              <a:rPr lang="he-IL" b="1" i="1" u="sng" dirty="0">
                <a:solidFill>
                  <a:schemeClr val="accent6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מסך מוכר</a:t>
            </a:r>
            <a:endParaRPr lang="en-US" b="1" i="1" u="sng" dirty="0">
              <a:solidFill>
                <a:schemeClr val="accent6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10407875-487D-478B-8C9B-A5FB7FF9B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402" y="638822"/>
            <a:ext cx="3069195" cy="558035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10EA972-165F-4D02-9490-1126EB128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453639"/>
            <a:ext cx="3706762" cy="2436679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he-IL" dirty="0"/>
              <a:t>בנוסף לפרמטרים הרגילים מסך המוכר מכיל גם את כתובת העסק – התממשקות ל-</a:t>
            </a:r>
            <a:r>
              <a:rPr lang="en-US" dirty="0"/>
              <a:t>Google Maps</a:t>
            </a:r>
            <a:r>
              <a:rPr lang="he-IL" dirty="0"/>
              <a:t>.</a:t>
            </a:r>
          </a:p>
        </p:txBody>
      </p:sp>
      <p:sp>
        <p:nvSpPr>
          <p:cNvPr id="6" name="חץ: למטה 5">
            <a:extLst>
              <a:ext uri="{FF2B5EF4-FFF2-40B4-BE49-F238E27FC236}">
                <a16:creationId xmlns:a16="http://schemas.microsoft.com/office/drawing/2014/main" id="{7D56FA22-0EEC-4BE0-B63B-DDF58589C618}"/>
              </a:ext>
            </a:extLst>
          </p:cNvPr>
          <p:cNvSpPr/>
          <p:nvPr/>
        </p:nvSpPr>
        <p:spPr>
          <a:xfrm>
            <a:off x="5981700" y="2085975"/>
            <a:ext cx="2286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6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509 L 0.00013 0.00509 L -0.02161 0.00625 C -0.05312 0.0088 0.00599 0.00671 -0.05299 0.0088 L -0.10026 0.01018 C -0.10143 0.01065 -0.10273 0.01088 -0.10391 0.01157 C -0.10482 0.0118 -0.10586 0.0125 -0.10677 0.01273 C -0.1082 0.01319 -0.10977 0.01366 -0.1112 0.01412 C -0.11745 0.01782 -0.10742 0.01204 -0.11771 0.01667 C -0.11927 0.01736 -0.12214 0.01921 -0.12214 0.01921 C -0.12201 0.02176 -0.12305 0.0368 -0.11992 0.0412 C -0.11927 0.04213 -0.11849 0.04213 -0.11771 0.04259 C -0.11719 0.04375 -0.11706 0.0456 -0.11628 0.04653 C -0.11497 0.04792 -0.11341 0.04815 -0.11185 0.04907 C -0.1112 0.04954 -0.11042 0.05 -0.10977 0.05023 C -0.10612 0.05185 -0.10781 0.05092 -0.10469 0.05278 L -0.06602 0.05162 C -0.06224 0.05139 -0.05482 0.04977 -0.05078 0.04907 L -0.00495 0.05023 C -0.00326 0.05046 -0.00156 0.05116 0.00013 0.05162 C 0.00755 0.05301 0.00612 0.05278 0.01107 0.05278 L 0.12253 0.05278 L 0.12174 0.01157 C 0.1082 0.0088 0.1138 0.00926 0.09115 0.01157 C 0.08997 0.01157 0.0888 0.0125 0.0875 0.01273 C 0.08555 0.01319 0.08359 0.01366 0.08164 0.01412 L 0.01771 0.01273 C -0.00117 0.01273 0.00313 0.00625 -0.00273 0.01667 C -0.00391 0.0162 -0.00534 0.01643 -0.00638 0.01528 C -0.00755 0.01412 -0.0082 0.00949 -0.00859 0.00764 C -0.00833 0.00579 -0.00859 0.00347 -0.00781 0.00231 C -0.00716 0.00162 -0.00638 0.00347 -0.0056 0.0037 C -0.00443 0.00417 -0.00326 0.0044 -0.00195 0.00509 C -0.00052 0.00579 0.00234 0.00764 0.00013 0.00509 Z " pathEditMode="relative" ptsTypes="AAAAAAAAAAAAAAAAAAAAAAAAAAAAAAAA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DCBEF08C-346F-4604-9B8B-E843BBFC1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098" y="620047"/>
            <a:ext cx="2922302" cy="5289235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מציין מיקום תוכן 9">
            <a:extLst>
              <a:ext uri="{FF2B5EF4-FFF2-40B4-BE49-F238E27FC236}">
                <a16:creationId xmlns:a16="http://schemas.microsoft.com/office/drawing/2014/main" id="{B9F4B077-2B63-471D-AA8E-9F90BB1D93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5632" y="620047"/>
            <a:ext cx="2922302" cy="5265410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חץ: ימינה 11">
            <a:extLst>
              <a:ext uri="{FF2B5EF4-FFF2-40B4-BE49-F238E27FC236}">
                <a16:creationId xmlns:a16="http://schemas.microsoft.com/office/drawing/2014/main" id="{14560D56-6CA0-41A2-B8FC-9FFD7352617B}"/>
              </a:ext>
            </a:extLst>
          </p:cNvPr>
          <p:cNvSpPr/>
          <p:nvPr/>
        </p:nvSpPr>
        <p:spPr>
          <a:xfrm>
            <a:off x="4752975" y="2809875"/>
            <a:ext cx="2011825" cy="48577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חץ: למטה 12">
            <a:extLst>
              <a:ext uri="{FF2B5EF4-FFF2-40B4-BE49-F238E27FC236}">
                <a16:creationId xmlns:a16="http://schemas.microsoft.com/office/drawing/2014/main" id="{58499C12-90A6-45C6-A38D-82D78BB73A63}"/>
              </a:ext>
            </a:extLst>
          </p:cNvPr>
          <p:cNvSpPr/>
          <p:nvPr/>
        </p:nvSpPr>
        <p:spPr>
          <a:xfrm>
            <a:off x="1231798" y="3966633"/>
            <a:ext cx="190913" cy="3284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חץ: למטה 14">
            <a:extLst>
              <a:ext uri="{FF2B5EF4-FFF2-40B4-BE49-F238E27FC236}">
                <a16:creationId xmlns:a16="http://schemas.microsoft.com/office/drawing/2014/main" id="{794E38D5-3A52-4892-B705-BEB52EF3201D}"/>
              </a:ext>
            </a:extLst>
          </p:cNvPr>
          <p:cNvSpPr/>
          <p:nvPr/>
        </p:nvSpPr>
        <p:spPr>
          <a:xfrm>
            <a:off x="8870622" y="4496585"/>
            <a:ext cx="273378" cy="30165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40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0.01737 L -0.00143 0.0176 L -0.00846 0.01598 C -0.01041 0.01575 -0.0125 0.01482 -0.01458 0.01482 C -0.0164 0.01482 -0.01822 0.01551 -0.01992 0.01598 C -0.01979 0.0257 -0.01966 0.03542 -0.01927 0.04491 C -0.01901 0.04908 -0.01809 0.05602 -0.0177 0.06019 C -0.01666 0.0713 -0.01875 0.06875 -0.01458 0.0713 C -0.00664 0.07084 0.00144 0.07107 0.00938 0.06991 C 0.01029 0.06968 0.01146 0.06875 0.01172 0.06713 C 0.01263 0.05764 0.01224 0.04769 0.0125 0.0382 C 0.01224 0.03218 0.01263 0.02593 0.01172 0.02014 C 0.01146 0.01875 0.01016 0.01922 0.00938 0.01875 C 0.00456 0.0169 0.00443 0.01737 -0.00143 0.01737 Z " pathEditMode="relative" rAng="0" ptsTypes="AAAAAAAAAAAA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" y="2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3.7037E-6 L -0.00052 3.7037E-6 C -0.0095 0.00046 -0.01849 0.00069 -0.02747 0.00139 C -0.02877 0.00162 -0.03008 0.00277 -0.03138 0.00277 C -0.04609 0.0037 -0.06081 0.0037 -0.07552 0.00416 C -0.10351 0.00787 -0.08932 0.00648 -0.11797 0.00833 C -0.11849 0.00972 -0.11953 0.01064 -0.11953 0.0125 C -0.11979 0.02291 -0.11927 0.03356 -0.11875 0.04398 C -0.11875 0.04583 -0.11732 0.05139 -0.1164 0.05231 C -0.1151 0.0537 -0.11341 0.05416 -0.11185 0.05509 C -0.11107 0.05555 -0.11028 0.05625 -0.1095 0.05648 L -0.07396 0.05787 L -0.02982 0.05648 C -0.02187 0.05578 -0.00586 0.0537 -0.00586 0.0537 C -0.0069 0.05324 -0.00794 0.05277 -0.00898 0.05231 C -0.00976 0.05185 -0.01054 0.05115 -0.01133 0.05092 C -0.01276 0.05023 -0.01432 0.05 -0.01588 0.04953 C -0.02057 0.05 -0.02526 0.04976 -0.02982 0.05092 C -0.03151 0.05115 -0.03607 0.0537 -0.0345 0.0537 C -0.00403 0.05069 -0.01588 0.05254 0.00104 0.04953 C 0.00443 0.04814 0.00768 0.04583 0.0112 0.04537 C 0.03099 0.04259 0.05664 0.04467 0.07604 0.04537 C 0.07709 0.04583 0.07865 0.04514 0.07917 0.04676 C 0.08021 0.04953 0.07826 0.05532 0.07995 0.05648 C 0.08412 0.05879 0.08867 0.05555 0.0931 0.05509 C 0.09414 0.05416 0.09518 0.05301 0.09623 0.05231 C 0.09701 0.05162 0.09779 0.05162 0.09857 0.05092 C 0.09935 0.05023 0.10013 0.04907 0.10078 0.04814 C 0.1013 0.04676 0.10222 0.0456 0.10235 0.04398 C 0.10248 0.04259 0.10183 0.0412 0.10156 0.03981 C 0.10039 0.03217 0.10169 0.03657 0.09935 0.03032 C 0.09909 0.02824 0.09844 0.02152 0.09779 0.01921 C 0.09479 0.00995 0.09388 0.00926 0.08841 0.00277 C 0.08776 0.00185 0.08698 0.00069 0.0862 3.7037E-6 C 0.08516 -0.0007 0.08412 -0.00093 0.08308 -0.00139 C 0.08229 -0.00232 0.08164 -0.00348 0.08073 -0.00417 C 0.07982 -0.00486 0.07865 -0.00486 0.07761 -0.00556 C 0.07683 -0.00579 0.07617 -0.00649 0.07539 -0.00695 C 0.07318 -0.00787 0.06888 -0.00903 0.0668 -0.00949 C 0.06224 -0.00926 0.05755 -0.00926 0.05287 -0.00834 C 0.0513 -0.00787 0.04987 -0.00625 0.04831 -0.00556 C 0.04727 -0.0051 0.04623 -0.0044 0.04518 -0.00417 C 0.03946 -0.00255 0.03021 -0.00209 0.025 -0.00139 L 0.01419 3.7037E-6 C 0.00534 0.00324 0.01172 0.00139 -0.00508 0.00139 L -0.00052 3.7037E-6 Z " pathEditMode="relative" ptsTypes="AAAAAAAAAAAAAAAAAAAAAAAAAAAAAAAAAAAAAAAAAAAAAA">
                                      <p:cBhvr>
                                        <p:cTn id="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A7B55DD-FA7B-42EC-A75A-F928BD54C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587977CB-0324-4519-B33D-7D6F8CBFF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756" y="643463"/>
            <a:ext cx="3041294" cy="558035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מציין מיקום תוכן 6">
            <a:extLst>
              <a:ext uri="{FF2B5EF4-FFF2-40B4-BE49-F238E27FC236}">
                <a16:creationId xmlns:a16="http://schemas.microsoft.com/office/drawing/2014/main" id="{94D49632-6E54-4B75-B356-9213E5EFB6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728522" y="3657795"/>
            <a:ext cx="3181794" cy="2553056"/>
          </a:xfrm>
        </p:spPr>
      </p:pic>
      <p:pic>
        <p:nvPicPr>
          <p:cNvPr id="10" name="תמונה 9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E959B430-F686-4A18-80D6-96A4FB3BBF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0607" y="228795"/>
            <a:ext cx="4591961" cy="3200205"/>
          </a:xfrm>
          <a:prstGeom prst="rect">
            <a:avLst/>
          </a:prstGeom>
        </p:spPr>
      </p:pic>
      <p:sp>
        <p:nvSpPr>
          <p:cNvPr id="11" name="חץ: למטה 10">
            <a:extLst>
              <a:ext uri="{FF2B5EF4-FFF2-40B4-BE49-F238E27FC236}">
                <a16:creationId xmlns:a16="http://schemas.microsoft.com/office/drawing/2014/main" id="{8F87F26B-A37F-4351-B64D-C871E4E28964}"/>
              </a:ext>
            </a:extLst>
          </p:cNvPr>
          <p:cNvSpPr/>
          <p:nvPr/>
        </p:nvSpPr>
        <p:spPr>
          <a:xfrm>
            <a:off x="4705165" y="834500"/>
            <a:ext cx="284085" cy="3551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06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3 0.01343 L 0.00143 0.01343 C -0.00144 0.01366 -0.0043 0.01389 -0.00717 0.01459 C -0.00873 0.01528 -0.01016 0.01644 -0.01172 0.01736 L -0.01407 0.01875 C -0.01459 0.02014 -0.01524 0.02153 -0.01563 0.02292 C -0.01836 0.03264 -0.01576 0.05741 -0.01563 0.05857 C -0.0155 0.05996 -0.01407 0.05949 -0.01329 0.05996 C -0.00573 0.06875 -0.0112 0.06366 0.00833 0.06135 C 0.01067 0.06111 0.0125 0.05973 0.01458 0.05857 C 0.01744 0.04352 0.01263 0.06574 0.0177 0.05162 C 0.01901 0.04769 0.01953 0.03959 0.02005 0.03519 C 0.01979 0.03149 0.01992 0.02778 0.01927 0.02431 C 0.01875 0.02246 0.01549 0.02061 0.01458 0.02014 C 0.01302 0.01945 0.01145 0.01945 0.00989 0.01875 C 0.00885 0.01852 0.00794 0.0176 0.00677 0.01736 C 0.00403 0.01713 0.00234 0.01389 0.00143 0.01343 Z " pathEditMode="relative" ptsTypes="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9775CF15-8B8E-46B1-B32D-CD5C5D8C2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2309" y="257022"/>
            <a:ext cx="3355686" cy="6101248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59DE34C9-A735-489D-A15F-264C70322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9175" y="253459"/>
            <a:ext cx="3355686" cy="6046282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חץ: ימינה 7">
            <a:extLst>
              <a:ext uri="{FF2B5EF4-FFF2-40B4-BE49-F238E27FC236}">
                <a16:creationId xmlns:a16="http://schemas.microsoft.com/office/drawing/2014/main" id="{2031C511-7285-4ACA-9303-9919C465C8EF}"/>
              </a:ext>
            </a:extLst>
          </p:cNvPr>
          <p:cNvSpPr/>
          <p:nvPr/>
        </p:nvSpPr>
        <p:spPr>
          <a:xfrm>
            <a:off x="5636893" y="3109784"/>
            <a:ext cx="1433384" cy="39541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חץ: למטה 8">
            <a:extLst>
              <a:ext uri="{FF2B5EF4-FFF2-40B4-BE49-F238E27FC236}">
                <a16:creationId xmlns:a16="http://schemas.microsoft.com/office/drawing/2014/main" id="{3F595EE2-56A2-464A-A830-602CC8ADFB81}"/>
              </a:ext>
            </a:extLst>
          </p:cNvPr>
          <p:cNvSpPr/>
          <p:nvPr/>
        </p:nvSpPr>
        <p:spPr>
          <a:xfrm>
            <a:off x="9388468" y="5334000"/>
            <a:ext cx="348792" cy="5279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3C28EA-79CD-4A09-8420-DACCACE37464}"/>
              </a:ext>
            </a:extLst>
          </p:cNvPr>
          <p:cNvSpPr txBox="1"/>
          <p:nvPr/>
        </p:nvSpPr>
        <p:spPr>
          <a:xfrm>
            <a:off x="5012117" y="1584960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הוספת מוצר חדש לחנות</a:t>
            </a:r>
            <a:endParaRPr lang="en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273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38 0.02592 L 0.00338 0.02592 C -0.0138 0.02638 -0.03112 0.02615 -0.04844 0.02731 C -0.04935 0.02754 -0.05013 0.02893 -0.05078 0.03009 C -0.05221 0.03287 -0.05247 0.03495 -0.053 0.03842 C -0.05287 0.04606 -0.053 0.05393 -0.05234 0.0618 C -0.05208 0.06342 -0.05117 0.06435 -0.05078 0.06574 C -0.05039 0.06713 -0.05039 0.06875 -0.05 0.0699 C -0.04935 0.07222 -0.04727 0.07708 -0.04609 0.07824 C -0.04518 0.07916 -0.04401 0.07916 -0.04297 0.07963 C -0.0349 0.08379 -0.04948 0.08009 -0.02669 0.0824 C -0.02578 0.08287 -0.02474 0.0831 -0.0237 0.08379 C -0.02292 0.08402 -0.02214 0.08518 -0.02136 0.08518 C -0.00169 0.08518 0.01784 0.08426 0.0375 0.08379 C 0.04909 0.07963 0.03463 0.08472 0.0444 0.08101 C 0.05 0.0787 0.04648 0.08055 0.05065 0.07824 C 0.05143 0.07685 0.05221 0.07546 0.05299 0.07407 C 0.0543 0.07106 0.05508 0.06782 0.05612 0.06458 C 0.05586 0.05902 0.05573 0.05347 0.05534 0.04791 C 0.05508 0.04606 0.05325 0.03657 0.05221 0.03426 C 0.05156 0.0331 0.05052 0.03263 0.04987 0.03148 C 0.04388 0.02268 0.05104 0.03148 0.04518 0.02476 L 0.00338 0.02592 Z " pathEditMode="relative" ptsTypes="AAAAAAAAAAAAAAAAAAAAA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5E77D88-EC5C-436E-8744-15084545A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5581" y="5587514"/>
            <a:ext cx="4785744" cy="1035579"/>
          </a:xfrm>
        </p:spPr>
        <p:txBody>
          <a:bodyPr>
            <a:normAutofit/>
          </a:bodyPr>
          <a:lstStyle/>
          <a:p>
            <a:pPr algn="ctr" rtl="1"/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מחיקת מוצר מחנות</a:t>
            </a:r>
            <a:endParaRPr lang="en-US"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FEF68DE7-969B-4140-A82B-63002682D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420" y="234907"/>
            <a:ext cx="3450194" cy="6330634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מציין מיקום תוכן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108B1554-C9C8-4793-AEC9-ECE9A1A474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174" y="292459"/>
            <a:ext cx="3450194" cy="6273082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מציין מיקום תוכן 6">
            <a:extLst>
              <a:ext uri="{FF2B5EF4-FFF2-40B4-BE49-F238E27FC236}">
                <a16:creationId xmlns:a16="http://schemas.microsoft.com/office/drawing/2014/main" id="{9D33A69A-39C7-4565-99C7-6B40F9960C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0834" y="1289843"/>
            <a:ext cx="3010331" cy="3935075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חץ: ימינה 10">
            <a:extLst>
              <a:ext uri="{FF2B5EF4-FFF2-40B4-BE49-F238E27FC236}">
                <a16:creationId xmlns:a16="http://schemas.microsoft.com/office/drawing/2014/main" id="{08C4B5C3-3AB1-44DC-AB97-DBF8E5896F2C}"/>
              </a:ext>
            </a:extLst>
          </p:cNvPr>
          <p:cNvSpPr/>
          <p:nvPr/>
        </p:nvSpPr>
        <p:spPr>
          <a:xfrm>
            <a:off x="3590925" y="3257380"/>
            <a:ext cx="885825" cy="333545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חץ: ימינה 12">
            <a:extLst>
              <a:ext uri="{FF2B5EF4-FFF2-40B4-BE49-F238E27FC236}">
                <a16:creationId xmlns:a16="http://schemas.microsoft.com/office/drawing/2014/main" id="{2026502C-30A2-41B4-955A-6AEE7E0861A7}"/>
              </a:ext>
            </a:extLst>
          </p:cNvPr>
          <p:cNvSpPr/>
          <p:nvPr/>
        </p:nvSpPr>
        <p:spPr>
          <a:xfrm>
            <a:off x="7530880" y="3226216"/>
            <a:ext cx="885825" cy="333545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חץ: למטה 11">
            <a:extLst>
              <a:ext uri="{FF2B5EF4-FFF2-40B4-BE49-F238E27FC236}">
                <a16:creationId xmlns:a16="http://schemas.microsoft.com/office/drawing/2014/main" id="{20C77A7F-E7C1-4988-B453-4ED887A4FBC5}"/>
              </a:ext>
            </a:extLst>
          </p:cNvPr>
          <p:cNvSpPr/>
          <p:nvPr/>
        </p:nvSpPr>
        <p:spPr>
          <a:xfrm>
            <a:off x="3776898" y="1971581"/>
            <a:ext cx="205221" cy="3409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חץ: למטה 14">
            <a:extLst>
              <a:ext uri="{FF2B5EF4-FFF2-40B4-BE49-F238E27FC236}">
                <a16:creationId xmlns:a16="http://schemas.microsoft.com/office/drawing/2014/main" id="{D6079341-8E2A-42BE-BDE9-1E300BC7EB4D}"/>
              </a:ext>
            </a:extLst>
          </p:cNvPr>
          <p:cNvSpPr/>
          <p:nvPr/>
        </p:nvSpPr>
        <p:spPr>
          <a:xfrm>
            <a:off x="10077934" y="1220341"/>
            <a:ext cx="205221" cy="3409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חץ: למטה 15">
            <a:extLst>
              <a:ext uri="{FF2B5EF4-FFF2-40B4-BE49-F238E27FC236}">
                <a16:creationId xmlns:a16="http://schemas.microsoft.com/office/drawing/2014/main" id="{8E7D2E84-90EC-4B5F-88A9-B6DE92CE1642}"/>
              </a:ext>
            </a:extLst>
          </p:cNvPr>
          <p:cNvSpPr/>
          <p:nvPr/>
        </p:nvSpPr>
        <p:spPr>
          <a:xfrm>
            <a:off x="5656082" y="3627268"/>
            <a:ext cx="235671" cy="3393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6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0.01898 L -0.00065 0.01898 C -0.00625 0.01944 -0.01185 0.01921 -0.01745 0.02014 C -0.01901 0.0206 -0.02175 0.02292 -0.02175 0.02292 C -0.02201 0.02407 -0.02214 0.02546 -0.02253 0.02662 C -0.02292 0.02801 -0.02396 0.02893 -0.02396 0.03055 C -0.02422 0.04004 -0.0237 0.04954 -0.02331 0.05903 C -0.02318 0.06157 -0.02227 0.06412 -0.02109 0.06551 C -0.02044 0.0662 -0.01966 0.06643 -0.01888 0.0669 C -0.01836 0.06759 -0.0181 0.06898 -0.01745 0.06944 C -0.01654 0.07014 -0.0155 0.07014 -0.01445 0.07083 C -0.0138 0.07106 -0.01302 0.07176 -0.01237 0.07199 C -0.01133 0.07245 -0.01042 0.07292 -0.00938 0.07338 C -0.00794 0.07407 -0.00651 0.075 -0.00508 0.07592 L -0.00287 0.07731 C 0.00247 0.07685 0.00781 0.07708 0.01315 0.07592 C 0.01419 0.07569 0.0151 0.0743 0.01601 0.07338 C 0.01823 0.07106 0.02044 0.06782 0.02187 0.06435 L 0.02409 0.05903 C 0.02435 0.05741 0.02487 0.05579 0.02487 0.05393 C 0.02487 0.04861 0.02448 0.04352 0.02409 0.03842 C 0.02383 0.03565 0.02292 0.03264 0.02187 0.03055 C 0.01914 0.02477 0.01836 0.02477 0.01458 0.02014 C 0.01341 0.01875 0.01185 0.01643 0.01029 0.01643 C 0.00612 0.01597 0.00117 0.01852 -0.00065 0.01898 Z " pathEditMode="relative" ptsTypes="AAAAAAAAAAAAAAAAAAAAAAA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0.01274 L 0.00117 0.01274 C 0.00091 0.00764 0.00065 0.00255 0.00026 -0.00254 C -0.00013 -0.0081 -0.00091 -0.01342 -0.0013 -0.01898 C -0.00235 -0.04051 -0.00183 -0.02916 -0.00274 -0.05347 C -0.00261 -0.06504 -0.00248 -0.07639 -0.00196 -0.08796 C -0.00196 -0.08935 -0.00169 -0.09328 -0.0013 -0.09213 C -0.00039 -0.08958 -0.00065 -0.08657 -0.00052 -0.08379 C -0.00013 -0.08055 0.00013 -0.07731 0.00026 -0.07407 C 0.0026 -0.03101 0.00039 -0.05092 0.0026 -0.03148 C 0.00286 -0.02639 0.00312 -0.02129 0.00338 -0.0162 C 0.00364 -0.01389 0.00429 -0.0118 0.00429 -0.00949 C 0.00429 -0.00486 0.00364 -0.00023 0.00338 0.0044 L 0.00195 -0.01226 C 0.00169 -0.01481 0.00143 -0.01759 0.00117 -0.02037 L 0.00026 -0.02731 C 0.00013 -0.03472 -0.00052 -0.05671 -0.00052 -0.0493 C -0.00052 -0.03101 0.00013 -0.01273 0.00026 0.00579 C 0.00039 0.00857 0.00104 0.01158 0.00117 0.01274 Z " pathEditMode="relative" ptsTypes="AAAAAAAAAAAAAAAAA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1 0.02477 L -0.00131 0.02477 L -0.01667 0.02361 C -0.0336 0.02176 -0.01355 0.02106 -0.04427 0.01967 L -0.07409 0.01852 L -0.11055 0.01967 C -0.11172 0.01967 -0.11302 0.02014 -0.1142 0.02106 C -0.11628 0.02245 -0.12006 0.03009 -0.12071 0.03125 L -0.12357 0.03657 C -0.12435 0.03773 -0.12513 0.03889 -0.12579 0.04051 L -0.13021 0.05069 C -0.1306 0.05347 -0.13073 0.05625 -0.13164 0.05856 L -0.13451 0.06643 C -0.13633 0.07569 -0.13568 0.07153 -0.13672 0.0794 C -0.13633 0.10208 -0.13776 0.10903 -0.13529 0.12453 C -0.13503 0.12592 -0.1349 0.12731 -0.13451 0.12847 C -0.13047 0.14051 -0.13594 0.11944 -0.13164 0.13495 C -0.13125 0.13634 -0.13125 0.13773 -0.13086 0.13889 C -0.13034 0.1412 -0.12904 0.14583 -0.128 0.14791 C -0.12657 0.15069 -0.12513 0.15324 -0.12357 0.15578 C -0.12292 0.15694 -0.1224 0.15879 -0.12149 0.15972 C -0.12045 0.16041 -0.1194 0.16111 -0.11849 0.16227 C -0.11133 0.17083 -0.12409 0.15787 -0.11485 0.16736 C -0.11394 0.16828 -0.11289 0.16898 -0.11198 0.16991 C -0.10573 0.17662 -0.10977 0.17384 -0.10547 0.17639 C -0.10261 0.18148 -0.1056 0.17708 -0.10183 0.18032 C -0.10105 0.18102 -0.10039 0.18217 -0.09961 0.18287 C -0.09779 0.18449 -0.09636 0.18426 -0.09454 0.18565 C -0.09349 0.18611 -0.09258 0.1875 -0.09154 0.18819 C -0.09037 0.18889 -0.0892 0.18889 -0.08802 0.18935 C -0.08698 0.18981 -0.08607 0.19028 -0.08503 0.19074 C -0.0836 0.19143 -0.08217 0.19328 -0.08073 0.19328 L -0.05886 0.19467 L -0.0319 0.19722 L -0.0181 0.19861 L 0.03073 0.19722 C 0.03151 0.19722 0.02773 0.19606 0.02851 0.19583 C 0.0513 0.19421 0.07408 0.19328 0.09687 0.19213 C 0.10299 0.18981 0.1095 0.19004 0.1151 0.18565 C 0.12812 0.17546 0.12265 0.17778 0.13112 0.17523 C 0.13216 0.1743 0.13307 0.17338 0.13411 0.17268 C 0.13476 0.17199 0.13567 0.17222 0.13619 0.17129 C 0.13698 0.17037 0.13724 0.16875 0.13776 0.16736 C 0.1375 0.16435 0.13711 0.16134 0.13698 0.15833 C 0.13671 0.15393 0.13658 0.14977 0.13619 0.14537 C 0.13606 0.14282 0.13567 0.14028 0.13554 0.1375 C 0.13463 0.12685 0.1358 0.13125 0.13333 0.12453 C 0.13307 0.12291 0.13307 0.12106 0.13255 0.11944 C 0.13229 0.11828 0.13151 0.11782 0.13112 0.1169 C 0.1306 0.11574 0.13007 0.11435 0.12968 0.11296 C 0.12929 0.1118 0.12942 0.11018 0.1289 0.10903 C 0.12838 0.10787 0.12747 0.10764 0.12682 0.10648 C 0.12526 0.10416 0.12408 0.10069 0.12239 0.09884 C 0.12174 0.09791 0.12083 0.09722 0.12018 0.09606 C 0.11888 0.09421 0.11783 0.0919 0.11653 0.08958 L 0.1151 0.08703 C 0.11445 0.08588 0.1138 0.08426 0.11289 0.0831 C 0.11198 0.08194 0.11093 0.08078 0.11002 0.0794 C 0.1095 0.07847 0.10911 0.07754 0.10859 0.07662 C 0.10794 0.07569 0.10716 0.075 0.10638 0.07407 C 0.10546 0.07291 0.10429 0.07176 0.10351 0.07014 C 0.10286 0.06898 0.10104 0.06366 0.09987 0.0625 C 0.09921 0.0618 0.09843 0.06157 0.09765 0.06111 C 0.09674 0.05995 0.0957 0.05856 0.09479 0.05717 C 0.09323 0.05509 0.09231 0.05208 0.09036 0.05069 C 0.08919 0.05 0.08789 0.05 0.08671 0.04953 C 0.08528 0.04884 0.08385 0.04768 0.08242 0.04699 C 0.08164 0.04653 0.08099 0.04583 0.0802 0.0456 C 0.07903 0.04514 0.07773 0.04491 0.07656 0.04421 C 0.07578 0.04398 0.07513 0.04328 0.07435 0.04305 C 0.07031 0.0412 0.07018 0.0419 0.06562 0.04051 C 0.06458 0.04004 0.06367 0.03958 0.06276 0.03912 C 0.06198 0.03866 0.06132 0.03796 0.06054 0.03773 C 0.05117 0.03518 0.04778 0.03518 0.03867 0.03403 C 0.03724 0.03356 0.0358 0.03287 0.03437 0.03264 C 0.03046 0.03194 0.02031 0.03055 0.01692 0.03009 C 0.01406 0.02847 0.0138 0.02801 0.01028 0.02754 C 0.00638 0.02685 -0.00131 0.02616 -0.00131 0.02477 Z " pathEditMode="relative" ptsTypes="AAAAAAAAAAAAAAAAAAAAAAAAAAAAAAAAAAAAAAAAAAAAAAAAAAAAAAAAAAAAAAAAAAAAAAAAAAAAAA">
                                      <p:cBhvr>
                                        <p:cTn id="1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9C15284-CCB2-48CB-A263-7B49780CB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8960" y="274667"/>
            <a:ext cx="7114868" cy="63973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i="1" u="sng" dirty="0">
                <a:solidFill>
                  <a:schemeClr val="accent6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 database</a:t>
            </a:r>
            <a:br>
              <a:rPr lang="en-US" b="1" i="1" u="sng" dirty="0">
                <a:solidFill>
                  <a:schemeClr val="accent6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b="1" i="1" u="sng" dirty="0">
              <a:solidFill>
                <a:schemeClr val="accent6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מציין מיקום תוכן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D8DB9CCF-C058-4563-B5BC-571E13612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513" y="848484"/>
            <a:ext cx="9841287" cy="499445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411796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שמימי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464</Words>
  <Application>Microsoft Office PowerPoint</Application>
  <PresentationFormat>Widescreen</PresentationFormat>
  <Paragraphs>66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Tahoma</vt:lpstr>
      <vt:lpstr>Wingdings</vt:lpstr>
      <vt:lpstr>שמימי</vt:lpstr>
      <vt:lpstr>מגישים: מתן גרינברג  רועי מש בן גנדלר אחמד מצאלחה </vt:lpstr>
      <vt:lpstr>מטרות ומבט על</vt:lpstr>
      <vt:lpstr>מסך הכניסה - אורח</vt:lpstr>
      <vt:lpstr>מסך מוכר</vt:lpstr>
      <vt:lpstr>PowerPoint Presentation</vt:lpstr>
      <vt:lpstr>PowerPoint Presentation</vt:lpstr>
      <vt:lpstr>PowerPoint Presentation</vt:lpstr>
      <vt:lpstr>מחיקת מוצר מחנות</vt:lpstr>
      <vt:lpstr>Firebase database </vt:lpstr>
      <vt:lpstr>תפריט לקוח מחובר</vt:lpstr>
      <vt:lpstr>PowerPoint Presentation</vt:lpstr>
      <vt:lpstr>PowerPoint Presentation</vt:lpstr>
      <vt:lpstr>אינטגרציה עם חייגן – חיוג לחנות</vt:lpstr>
      <vt:lpstr>PowerPoint Presentation</vt:lpstr>
      <vt:lpstr>הוספת מספר מוצרים לעגלה כתלות במלאי – מחיר במכפלה מתאימה </vt:lpstr>
      <vt:lpstr>מחיקת מוצר לאחר הוספה לעגלה</vt:lpstr>
      <vt:lpstr>Firebase database</vt:lpstr>
      <vt:lpstr>Password recovery feature</vt:lpstr>
      <vt:lpstr>Activity Diagrams</vt:lpstr>
      <vt:lpstr>Class diagram</vt:lpstr>
      <vt:lpstr>Erd diagram</vt:lpstr>
      <vt:lpstr>Object’s diagram</vt:lpstr>
      <vt:lpstr>Sequence diagram</vt:lpstr>
      <vt:lpstr>State-machine diagram</vt:lpstr>
      <vt:lpstr>Use-case diagram</vt:lpstr>
      <vt:lpstr>תיאור המערכת המתוכננת</vt:lpstr>
      <vt:lpstr>מצב קיים</vt:lpstr>
      <vt:lpstr>מטרות לעתיד</vt:lpstr>
      <vt:lpstr>דרישות מרכזיות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מגישים: מתן גרינברג  רועי מש בן גרנדל אחמד מסאלה </dc:title>
  <dc:creator>מתן גרינברג</dc:creator>
  <cp:lastModifiedBy>Ben Gendler</cp:lastModifiedBy>
  <cp:revision>15</cp:revision>
  <dcterms:created xsi:type="dcterms:W3CDTF">2021-01-10T14:19:17Z</dcterms:created>
  <dcterms:modified xsi:type="dcterms:W3CDTF">2021-01-14T08:17:34Z</dcterms:modified>
</cp:coreProperties>
</file>

<file path=docProps/thumbnail.jpeg>
</file>